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91" r:id="rId5"/>
    <p:sldMasterId id="2147483726" r:id="rId6"/>
    <p:sldMasterId id="2147483755" r:id="rId7"/>
  </p:sldMasterIdLst>
  <p:notesMasterIdLst>
    <p:notesMasterId r:id="rId10"/>
  </p:notesMasterIdLst>
  <p:handoutMasterIdLst>
    <p:handoutMasterId r:id="rId11"/>
  </p:handoutMasterIdLst>
  <p:sldIdLst>
    <p:sldId id="2147478871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9237E9-5EED-473B-A5FA-38F8A235A9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B5A02-8584-46F8-431A-BC4676FDA9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63D6D-D14C-45B3-BAEB-181D7FE69988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548AA-98B1-BB10-41DC-8CE64A0A5C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CA92-6BF5-224B-DF04-BD5005C84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B87D1-8EA6-4537-B882-7CC1D240FC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DDB11-7E63-471C-BB69-445F3F6B5110}" type="datetimeFigureOut">
              <a:rPr lang="en-IN" smtClean="0"/>
              <a:t>08-12-2023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73E03-A9B6-487B-8EC2-80A8DFAC6C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7535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698D7-6632-404D-8A1E-A84290DEF2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84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09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94200"/>
            <a:ext cx="10972800" cy="590400"/>
          </a:xfrm>
        </p:spPr>
        <p:txBody>
          <a:bodyPr anchor="t"/>
          <a:lstStyle>
            <a:lvl1pPr marL="0">
              <a:lnSpc>
                <a:spcPts val="1785"/>
              </a:lnSpc>
              <a:defRPr sz="1622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A05B7DAA-1188-4D14-904A-3AEF21A4A5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0" noProof="0" dirty="0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4D540C-D4C0-4B1C-89A7-E54E8C37F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kern="800" spc="300" baseline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MFFS Market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7CAA-1605-AC40-BDE0-A636A32D95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4168" y="1983735"/>
            <a:ext cx="2634152" cy="475087"/>
          </a:xfrm>
        </p:spPr>
        <p:txBody>
          <a:bodyPr anchor="t">
            <a:noAutofit/>
          </a:bodyPr>
          <a:lstStyle>
            <a:lvl1pPr algn="r">
              <a:lnSpc>
                <a:spcPts val="4670"/>
              </a:lnSpc>
              <a:defRPr lang="en-GB" b="0" smtClean="0">
                <a:effectLst/>
              </a:defRPr>
            </a:lvl1pPr>
          </a:lstStyle>
          <a:p>
            <a:r>
              <a:rPr lang="en-GB" b="1" noProof="0">
                <a:solidFill>
                  <a:srgbClr val="FFE700"/>
                </a:solidFill>
                <a:effectLst/>
                <a:latin typeface="EYInterstate" panose="02000503020000020004" pitchFamily="2" charset="0"/>
              </a:rPr>
              <a:t>Text</a:t>
            </a:r>
            <a:endParaRPr lang="en-GB" noProof="0">
              <a:solidFill>
                <a:srgbClr val="FFE700"/>
              </a:solidFill>
              <a:effectLst/>
              <a:latin typeface="EYInterstate Light" panose="02000506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8568B-5492-594B-A3B5-1EB2FFC65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8B680765-40E2-AC40-8F5D-C6BB6AC8B5D5}" type="slidenum">
              <a:rPr lang="en-GB" noProof="0" smtClean="0"/>
              <a:pPr algn="ctr"/>
              <a:t>‹#›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9F52-D312-114A-A333-428005D4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>
                <a:latin typeface="+mn-lt"/>
              </a:rPr>
              <a:t>EY Response - Singtel UDP FYI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A0E5-5E1B-3E4C-A287-5149BBC887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2355F5-606E-C343-8208-10306E6D0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5475" y="1974451"/>
            <a:ext cx="2719768" cy="237541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138" b="0" i="0" spc="-23" baseline="0">
                <a:solidFill>
                  <a:schemeClr val="bg1"/>
                </a:solidFill>
                <a:latin typeface="EYInterstate" panose="02000503020000020004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324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9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294200"/>
            <a:ext cx="10972800" cy="590400"/>
          </a:xfrm>
        </p:spPr>
        <p:txBody>
          <a:bodyPr/>
          <a:lstStyle>
            <a:lvl1pPr>
              <a:defRPr sz="1947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5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80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- Studio Agno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January 25, 2019"/>
          <p:cNvSpPr txBox="1">
            <a:spLocks noGrp="1"/>
          </p:cNvSpPr>
          <p:nvPr>
            <p:ph type="body" sz="quarter" idx="13"/>
          </p:nvPr>
        </p:nvSpPr>
        <p:spPr>
          <a:xfrm>
            <a:off x="1107986" y="2573903"/>
            <a:ext cx="1724831" cy="2115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defTabSz="412544">
              <a:lnSpc>
                <a:spcPct val="120000"/>
              </a:lnSpc>
              <a:spcBef>
                <a:spcPts val="0"/>
              </a:spcBef>
              <a:buSzTx/>
              <a:buNone/>
              <a:tabLst/>
              <a:defRPr sz="1249" cap="all" spc="125">
                <a:solidFill>
                  <a:srgbClr val="FFFFFF"/>
                </a:solidFill>
              </a:defRPr>
            </a:lvl1pPr>
          </a:lstStyle>
          <a:p>
            <a:r>
              <a:t>January 25, 2019</a:t>
            </a:r>
          </a:p>
        </p:txBody>
      </p:sp>
      <p:sp>
        <p:nvSpPr>
          <p:cNvPr id="203" name="Process Update"/>
          <p:cNvSpPr txBox="1">
            <a:spLocks noGrp="1"/>
          </p:cNvSpPr>
          <p:nvPr>
            <p:ph type="body" sz="quarter" idx="14"/>
          </p:nvPr>
        </p:nvSpPr>
        <p:spPr>
          <a:xfrm>
            <a:off x="1107985" y="2990852"/>
            <a:ext cx="6063742" cy="10668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412544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6997" spc="-350">
                <a:solidFill>
                  <a:srgbClr val="FFE600"/>
                </a:solidFill>
              </a:defRPr>
            </a:lvl1pPr>
          </a:lstStyle>
          <a:p>
            <a:r>
              <a:t>Process Update</a:t>
            </a:r>
          </a:p>
        </p:txBody>
      </p:sp>
      <p:sp>
        <p:nvSpPr>
          <p:cNvPr id="204" name="studio standards"/>
          <p:cNvSpPr txBox="1">
            <a:spLocks noGrp="1"/>
          </p:cNvSpPr>
          <p:nvPr>
            <p:ph type="body" sz="quarter" idx="15"/>
          </p:nvPr>
        </p:nvSpPr>
        <p:spPr>
          <a:xfrm>
            <a:off x="1107986" y="2808853"/>
            <a:ext cx="3301187" cy="2115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412544">
              <a:lnSpc>
                <a:spcPct val="120000"/>
              </a:lnSpc>
              <a:spcBef>
                <a:spcPts val="0"/>
              </a:spcBef>
              <a:buSzTx/>
              <a:buNone/>
              <a:tabLst/>
              <a:defRPr sz="1249" cap="all" spc="125">
                <a:solidFill>
                  <a:srgbClr val="FFFFFF"/>
                </a:solidFill>
                <a:latin typeface="+mj-lt"/>
                <a:ea typeface="+mj-ea"/>
                <a:cs typeface="+mj-cs"/>
                <a:sym typeface="EYInterstate Bold"/>
              </a:defRPr>
            </a:lvl1pPr>
          </a:lstStyle>
          <a:p>
            <a:r>
              <a:t>studio standards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8174" y="6540502"/>
            <a:ext cx="26930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297955-589D-DA4D-A894-E5A585D58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9212" y="6091017"/>
            <a:ext cx="494927" cy="5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0410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12F9E4-2177-D64E-A884-22008284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43" y="243283"/>
            <a:ext cx="11254155" cy="396875"/>
          </a:xfrm>
          <a:prstGeom prst="rect">
            <a:avLst/>
          </a:prstGeom>
        </p:spPr>
        <p:txBody>
          <a:bodyPr/>
          <a:lstStyle>
            <a:lvl1pPr>
              <a:defRPr sz="2399" b="0" i="0" spc="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13AA9-0432-5B41-ADC4-C6864E7ACCE0}"/>
              </a:ext>
            </a:extLst>
          </p:cNvPr>
          <p:cNvSpPr/>
          <p:nvPr userDrawn="1"/>
        </p:nvSpPr>
        <p:spPr>
          <a:xfrm>
            <a:off x="423204" y="243283"/>
            <a:ext cx="45719" cy="396875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810521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100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53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MFFS Market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8568B-5492-594B-A3B5-1EB2FFC65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9F52-D312-114A-A333-428005D4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EY Response - Singtel UDP FYI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A0E5-5E1B-3E4C-A287-5149BBC887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5927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840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658A8D59-FCFC-4DBC-9EDC-2B5B88328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846" y="-1881"/>
            <a:ext cx="12204000" cy="68647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B87B41-951F-4DB2-AB3B-2E7ABC5E5613}"/>
              </a:ext>
            </a:extLst>
          </p:cNvPr>
          <p:cNvGrpSpPr/>
          <p:nvPr/>
        </p:nvGrpSpPr>
        <p:grpSpPr>
          <a:xfrm>
            <a:off x="-26913" y="86412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27704CE-A323-4E94-ABBC-CE0D4DC71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6A95D04-C167-4211-A2F1-E327B4DA8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3617429-7C92-44BA-90E8-0BE67C1AB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5D2B6F41-4B1E-4570-BC32-9406DA61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F0F312F-3747-421E-AB02-6FC955A25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0BE880A-061B-489F-A66B-8119965BAA40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BB7C659-7988-4B0C-8CB3-C5973974E501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59440B-4AF1-402F-B18E-48EC9089C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FC04756-EC81-4FC1-996A-8B60BBA2D22F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DF51DC3-B2FA-41C7-AFAE-653011E34387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21B90C8-2635-4744-B91B-95139744A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523FDC3-FDBC-4378-B724-ECF7F4DA9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03FC4BF-F9E7-4987-AFE5-49848ED6808B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C5E6A2A4-1CF0-4862-9DA6-D23A08543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0CDB9DC-9315-4DFE-AE68-7CFB488842A4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BDAF52B-E2C9-43A3-94E6-4D1D4FB1D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3749DA0-72CA-42F7-8452-96B7A4F9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ED65331-6E48-4E37-82E9-6C6EDADF3A63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0ED1332-6BF9-4D64-B31B-118222931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9225FC2-1C66-490B-8171-A17CEF533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F5FFAD49-C894-4585-A8CE-949F039E5108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88954F5-7DA8-45A5-B8A8-F07555AE2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2CB252AD-734C-4CDD-B3B6-EEDA1CC1034C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4ECC157E-7C7E-4C14-A928-351F4F78B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F4C6CE3-C188-499F-9A63-0A0229F9E1AD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85ADE9F9-B0E5-476B-9E1F-5F9A1C495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F4033EE-B2FF-4830-A496-3D5E0EA1CFA8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BABA76B8-1CA7-46CD-968A-83D4371CF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51AB20E6-8424-44BB-A9D7-365AEAD57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F718B5C1-F988-4E6E-AF21-7C311DD05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7AB2251B-DD15-416E-A491-0395C2FBB651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AB517BD-83A2-45F8-A673-1FDB4BE2BEB6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091C79A1-7441-4CE2-90BB-678009041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7EAC620C-5E99-48AD-9AA7-2014DDBCDE65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1ABA183-94DC-428C-AD51-F668086A23FA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437EB69-37C4-4F19-956F-D9B1ACE5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FE603FF-ECBF-44E5-8C3E-F700091AD76C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5546B20-DD39-46E9-9EB0-F8B3AD5DB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0E3C7237-B080-454C-880F-59AC92FC7133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C48DA47-433C-48C3-9F58-E5F398116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97BFF6BB-E3E2-4C85-ABD5-C586B6C5D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CAEE98A-B431-45C6-91A5-A2AB078FEA6B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8F7F7D2-8667-4A0D-87B7-1BA24BE76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1579B14B-D8D1-49F0-BC68-B1824B144909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378DBAAB-BC91-40BE-A929-94CFA878A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A9386D8-A162-4489-A7F5-6E7E81607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859F1CE0-D68A-4FB3-A96D-59BAEECC54D1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34F19D49-40FA-4900-BA6E-EB9BBD5B52EB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270F55D-369F-43A5-AFF3-BB8C9F5D8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01007E7F-A319-4F54-A63A-C5D3CAEA1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3F86C999-4A74-464C-A1BB-9B864E99006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CE3681A0-2CC7-4926-B880-285DFD899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678B082E-FEA4-44AB-99CD-C89490B5A0C8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AB470226-B7F6-433E-BEF6-79FDA4243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4" name="Textfeld 10">
            <a:extLst>
              <a:ext uri="{FF2B5EF4-FFF2-40B4-BE49-F238E27FC236}">
                <a16:creationId xmlns:a16="http://schemas.microsoft.com/office/drawing/2014/main" id="{A2772C27-CDFD-4725-9D21-F1DFC8A8B919}"/>
              </a:ext>
            </a:extLst>
          </p:cNvPr>
          <p:cNvSpPr txBox="1"/>
          <p:nvPr/>
        </p:nvSpPr>
        <p:spPr bwMode="gray">
          <a:xfrm>
            <a:off x="2368145" y="749783"/>
            <a:ext cx="9828000" cy="5210385"/>
          </a:xfrm>
          <a:prstGeom prst="rect">
            <a:avLst/>
          </a:prstGeom>
          <a:noFill/>
        </p:spPr>
        <p:txBody>
          <a:bodyPr vert="wordArtVert" wrap="square" lIns="71926" tIns="0" rIns="107888" bIns="71926" rtlCol="0" anchor="t" anchorCtr="0">
            <a:noAutofit/>
          </a:bodyPr>
          <a:lstStyle>
            <a:defPPr>
              <a:defRPr lang="de-DE"/>
            </a:defPPr>
            <a:lvl1pPr lvl="0" algn="ctr">
              <a:spcAft>
                <a:spcPts val="600"/>
              </a:spcAft>
              <a:defRPr sz="1200">
                <a:solidFill>
                  <a:prstClr val="black"/>
                </a:solidFill>
              </a:defRPr>
            </a:lvl1pPr>
          </a:lstStyle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11011101010110111001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1101010101101101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00010110100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0010100100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0100101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10010001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1001000010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01110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1011100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001111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11011101010110111001001000010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00001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5" name="Freeform 31">
            <a:extLst>
              <a:ext uri="{FF2B5EF4-FFF2-40B4-BE49-F238E27FC236}">
                <a16:creationId xmlns:a16="http://schemas.microsoft.com/office/drawing/2014/main" id="{5A71CC08-0538-4012-9348-A6407EB80BA8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8894194" y="246083"/>
            <a:ext cx="1376337" cy="4044514"/>
          </a:xfrm>
          <a:custGeom>
            <a:avLst/>
            <a:gdLst>
              <a:gd name="T0" fmla="*/ 18 w 188"/>
              <a:gd name="T1" fmla="*/ 53 h 572"/>
              <a:gd name="T2" fmla="*/ 22 w 188"/>
              <a:gd name="T3" fmla="*/ 57 h 572"/>
              <a:gd name="T4" fmla="*/ 0 w 188"/>
              <a:gd name="T5" fmla="*/ 294 h 572"/>
              <a:gd name="T6" fmla="*/ 7 w 188"/>
              <a:gd name="T7" fmla="*/ 408 h 572"/>
              <a:gd name="T8" fmla="*/ 11 w 188"/>
              <a:gd name="T9" fmla="*/ 411 h 572"/>
              <a:gd name="T10" fmla="*/ 26 w 188"/>
              <a:gd name="T11" fmla="*/ 411 h 572"/>
              <a:gd name="T12" fmla="*/ 26 w 188"/>
              <a:gd name="T13" fmla="*/ 290 h 572"/>
              <a:gd name="T14" fmla="*/ 39 w 188"/>
              <a:gd name="T15" fmla="*/ 23 h 572"/>
              <a:gd name="T16" fmla="*/ 33 w 188"/>
              <a:gd name="T17" fmla="*/ 0 h 572"/>
              <a:gd name="T18" fmla="*/ 36 w 188"/>
              <a:gd name="T19" fmla="*/ 4 h 572"/>
              <a:gd name="T20" fmla="*/ 22 w 188"/>
              <a:gd name="T21" fmla="*/ 422 h 572"/>
              <a:gd name="T22" fmla="*/ 26 w 188"/>
              <a:gd name="T23" fmla="*/ 418 h 572"/>
              <a:gd name="T24" fmla="*/ 39 w 188"/>
              <a:gd name="T25" fmla="*/ 242 h 572"/>
              <a:gd name="T26" fmla="*/ 45 w 188"/>
              <a:gd name="T27" fmla="*/ 475 h 572"/>
              <a:gd name="T28" fmla="*/ 50 w 188"/>
              <a:gd name="T29" fmla="*/ 252 h 572"/>
              <a:gd name="T30" fmla="*/ 61 w 188"/>
              <a:gd name="T31" fmla="*/ 433 h 572"/>
              <a:gd name="T32" fmla="*/ 75 w 188"/>
              <a:gd name="T33" fmla="*/ 267 h 572"/>
              <a:gd name="T34" fmla="*/ 87 w 188"/>
              <a:gd name="T35" fmla="*/ 469 h 572"/>
              <a:gd name="T36" fmla="*/ 50 w 188"/>
              <a:gd name="T37" fmla="*/ 6 h 572"/>
              <a:gd name="T38" fmla="*/ 54 w 188"/>
              <a:gd name="T39" fmla="*/ 10 h 572"/>
              <a:gd name="T40" fmla="*/ 57 w 188"/>
              <a:gd name="T41" fmla="*/ 52 h 572"/>
              <a:gd name="T42" fmla="*/ 61 w 188"/>
              <a:gd name="T43" fmla="*/ 49 h 572"/>
              <a:gd name="T44" fmla="*/ 61 w 188"/>
              <a:gd name="T45" fmla="*/ 257 h 572"/>
              <a:gd name="T46" fmla="*/ 73 w 188"/>
              <a:gd name="T47" fmla="*/ 472 h 572"/>
              <a:gd name="T48" fmla="*/ 76 w 188"/>
              <a:gd name="T49" fmla="*/ 52 h 572"/>
              <a:gd name="T50" fmla="*/ 87 w 188"/>
              <a:gd name="T51" fmla="*/ 15 h 572"/>
              <a:gd name="T52" fmla="*/ 91 w 188"/>
              <a:gd name="T53" fmla="*/ 19 h 572"/>
              <a:gd name="T54" fmla="*/ 41 w 188"/>
              <a:gd name="T55" fmla="*/ 478 h 572"/>
              <a:gd name="T56" fmla="*/ 45 w 188"/>
              <a:gd name="T57" fmla="*/ 474 h 572"/>
              <a:gd name="T58" fmla="*/ 61 w 188"/>
              <a:gd name="T59" fmla="*/ 438 h 572"/>
              <a:gd name="T60" fmla="*/ 73 w 188"/>
              <a:gd name="T61" fmla="*/ 470 h 572"/>
              <a:gd name="T62" fmla="*/ 76 w 188"/>
              <a:gd name="T63" fmla="*/ 474 h 572"/>
              <a:gd name="T64" fmla="*/ 130 w 188"/>
              <a:gd name="T65" fmla="*/ 526 h 572"/>
              <a:gd name="T66" fmla="*/ 134 w 188"/>
              <a:gd name="T67" fmla="*/ 522 h 572"/>
              <a:gd name="T68" fmla="*/ 97 w 188"/>
              <a:gd name="T69" fmla="*/ 272 h 572"/>
              <a:gd name="T70" fmla="*/ 151 w 188"/>
              <a:gd name="T71" fmla="*/ 546 h 572"/>
              <a:gd name="T72" fmla="*/ 117 w 188"/>
              <a:gd name="T73" fmla="*/ 70 h 572"/>
              <a:gd name="T74" fmla="*/ 105 w 188"/>
              <a:gd name="T75" fmla="*/ 280 h 572"/>
              <a:gd name="T76" fmla="*/ 159 w 188"/>
              <a:gd name="T77" fmla="*/ 566 h 572"/>
              <a:gd name="T78" fmla="*/ 134 w 188"/>
              <a:gd name="T79" fmla="*/ 379 h 572"/>
              <a:gd name="T80" fmla="*/ 105 w 188"/>
              <a:gd name="T81" fmla="*/ 46 h 572"/>
              <a:gd name="T82" fmla="*/ 108 w 188"/>
              <a:gd name="T83" fmla="*/ 50 h 572"/>
              <a:gd name="T84" fmla="*/ 114 w 188"/>
              <a:gd name="T85" fmla="*/ 19 h 572"/>
              <a:gd name="T86" fmla="*/ 117 w 188"/>
              <a:gd name="T87" fmla="*/ 15 h 572"/>
              <a:gd name="T88" fmla="*/ 157 w 188"/>
              <a:gd name="T89" fmla="*/ 145 h 572"/>
              <a:gd name="T90" fmla="*/ 155 w 188"/>
              <a:gd name="T91" fmla="*/ 449 h 572"/>
              <a:gd name="T92" fmla="*/ 159 w 188"/>
              <a:gd name="T93" fmla="*/ 452 h 572"/>
              <a:gd name="T94" fmla="*/ 144 w 188"/>
              <a:gd name="T95" fmla="*/ 550 h 572"/>
              <a:gd name="T96" fmla="*/ 142 w 188"/>
              <a:gd name="T97" fmla="*/ 555 h 572"/>
              <a:gd name="T98" fmla="*/ 157 w 188"/>
              <a:gd name="T99" fmla="*/ 565 h 572"/>
              <a:gd name="T100" fmla="*/ 183 w 188"/>
              <a:gd name="T101" fmla="*/ 491 h 572"/>
              <a:gd name="T102" fmla="*/ 185 w 188"/>
              <a:gd name="T103" fmla="*/ 485 h 572"/>
              <a:gd name="T104" fmla="*/ 188 w 188"/>
              <a:gd name="T105" fmla="*/ 489 h 572"/>
              <a:gd name="T106" fmla="*/ 169 w 188"/>
              <a:gd name="T107" fmla="*/ 539 h 572"/>
              <a:gd name="T108" fmla="*/ 173 w 188"/>
              <a:gd name="T109" fmla="*/ 535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8" h="572">
                <a:moveTo>
                  <a:pt x="26" y="53"/>
                </a:moveTo>
                <a:cubicBezTo>
                  <a:pt x="26" y="55"/>
                  <a:pt x="24" y="57"/>
                  <a:pt x="22" y="57"/>
                </a:cubicBezTo>
                <a:cubicBezTo>
                  <a:pt x="20" y="57"/>
                  <a:pt x="18" y="55"/>
                  <a:pt x="18" y="53"/>
                </a:cubicBezTo>
                <a:cubicBezTo>
                  <a:pt x="18" y="51"/>
                  <a:pt x="20" y="50"/>
                  <a:pt x="22" y="50"/>
                </a:cubicBezTo>
                <a:cubicBezTo>
                  <a:pt x="24" y="50"/>
                  <a:pt x="26" y="51"/>
                  <a:pt x="26" y="53"/>
                </a:cubicBezTo>
                <a:close/>
                <a:moveTo>
                  <a:pt x="22" y="57"/>
                </a:moveTo>
                <a:cubicBezTo>
                  <a:pt x="22" y="68"/>
                  <a:pt x="22" y="210"/>
                  <a:pt x="22" y="210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41"/>
                  <a:pt x="0" y="294"/>
                  <a:pt x="0" y="294"/>
                </a:cubicBezTo>
                <a:cubicBezTo>
                  <a:pt x="7" y="303"/>
                  <a:pt x="7" y="303"/>
                  <a:pt x="7" y="303"/>
                </a:cubicBezTo>
                <a:cubicBezTo>
                  <a:pt x="7" y="408"/>
                  <a:pt x="7" y="408"/>
                  <a:pt x="7" y="408"/>
                </a:cubicBezTo>
                <a:moveTo>
                  <a:pt x="7" y="408"/>
                </a:moveTo>
                <a:cubicBezTo>
                  <a:pt x="5" y="408"/>
                  <a:pt x="4" y="409"/>
                  <a:pt x="4" y="411"/>
                </a:cubicBezTo>
                <a:cubicBezTo>
                  <a:pt x="4" y="413"/>
                  <a:pt x="5" y="415"/>
                  <a:pt x="7" y="415"/>
                </a:cubicBezTo>
                <a:cubicBezTo>
                  <a:pt x="9" y="415"/>
                  <a:pt x="11" y="413"/>
                  <a:pt x="11" y="411"/>
                </a:cubicBezTo>
                <a:cubicBezTo>
                  <a:pt x="11" y="409"/>
                  <a:pt x="9" y="408"/>
                  <a:pt x="7" y="408"/>
                </a:cubicBezTo>
                <a:close/>
                <a:moveTo>
                  <a:pt x="26" y="420"/>
                </a:moveTo>
                <a:cubicBezTo>
                  <a:pt x="26" y="411"/>
                  <a:pt x="26" y="411"/>
                  <a:pt x="26" y="411"/>
                </a:cubicBezTo>
                <a:cubicBezTo>
                  <a:pt x="15" y="404"/>
                  <a:pt x="15" y="404"/>
                  <a:pt x="15" y="404"/>
                </a:cubicBezTo>
                <a:cubicBezTo>
                  <a:pt x="15" y="300"/>
                  <a:pt x="15" y="300"/>
                  <a:pt x="15" y="300"/>
                </a:cubicBezTo>
                <a:cubicBezTo>
                  <a:pt x="26" y="290"/>
                  <a:pt x="26" y="290"/>
                  <a:pt x="26" y="290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39" y="224"/>
                  <a:pt x="39" y="224"/>
                  <a:pt x="39" y="224"/>
                </a:cubicBezTo>
                <a:cubicBezTo>
                  <a:pt x="39" y="23"/>
                  <a:pt x="39" y="23"/>
                  <a:pt x="39" y="23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8"/>
                  <a:pt x="32" y="8"/>
                  <a:pt x="32" y="8"/>
                </a:cubicBezTo>
                <a:moveTo>
                  <a:pt x="33" y="0"/>
                </a:moveTo>
                <a:cubicBezTo>
                  <a:pt x="31" y="0"/>
                  <a:pt x="29" y="2"/>
                  <a:pt x="29" y="4"/>
                </a:cubicBezTo>
                <a:cubicBezTo>
                  <a:pt x="29" y="6"/>
                  <a:pt x="31" y="8"/>
                  <a:pt x="33" y="8"/>
                </a:cubicBezTo>
                <a:cubicBezTo>
                  <a:pt x="35" y="8"/>
                  <a:pt x="36" y="6"/>
                  <a:pt x="36" y="4"/>
                </a:cubicBezTo>
                <a:cubicBezTo>
                  <a:pt x="36" y="2"/>
                  <a:pt x="35" y="0"/>
                  <a:pt x="33" y="0"/>
                </a:cubicBezTo>
                <a:close/>
                <a:moveTo>
                  <a:pt x="26" y="418"/>
                </a:moveTo>
                <a:cubicBezTo>
                  <a:pt x="24" y="418"/>
                  <a:pt x="22" y="420"/>
                  <a:pt x="22" y="422"/>
                </a:cubicBezTo>
                <a:cubicBezTo>
                  <a:pt x="22" y="424"/>
                  <a:pt x="24" y="426"/>
                  <a:pt x="26" y="426"/>
                </a:cubicBezTo>
                <a:cubicBezTo>
                  <a:pt x="28" y="426"/>
                  <a:pt x="29" y="424"/>
                  <a:pt x="29" y="422"/>
                </a:cubicBezTo>
                <a:cubicBezTo>
                  <a:pt x="29" y="420"/>
                  <a:pt x="28" y="418"/>
                  <a:pt x="26" y="418"/>
                </a:cubicBezTo>
                <a:close/>
                <a:moveTo>
                  <a:pt x="50" y="12"/>
                </a:moveTo>
                <a:cubicBezTo>
                  <a:pt x="50" y="232"/>
                  <a:pt x="50" y="232"/>
                  <a:pt x="50" y="232"/>
                </a:cubicBezTo>
                <a:cubicBezTo>
                  <a:pt x="39" y="242"/>
                  <a:pt x="39" y="242"/>
                  <a:pt x="39" y="242"/>
                </a:cubicBezTo>
                <a:cubicBezTo>
                  <a:pt x="39" y="377"/>
                  <a:pt x="39" y="377"/>
                  <a:pt x="39" y="377"/>
                </a:cubicBezTo>
                <a:cubicBezTo>
                  <a:pt x="45" y="386"/>
                  <a:pt x="45" y="386"/>
                  <a:pt x="45" y="386"/>
                </a:cubicBezTo>
                <a:cubicBezTo>
                  <a:pt x="45" y="475"/>
                  <a:pt x="45" y="475"/>
                  <a:pt x="45" y="475"/>
                </a:cubicBezTo>
                <a:moveTo>
                  <a:pt x="61" y="53"/>
                </a:moveTo>
                <a:cubicBezTo>
                  <a:pt x="61" y="241"/>
                  <a:pt x="61" y="241"/>
                  <a:pt x="61" y="241"/>
                </a:cubicBezTo>
                <a:cubicBezTo>
                  <a:pt x="50" y="252"/>
                  <a:pt x="50" y="252"/>
                  <a:pt x="50" y="252"/>
                </a:cubicBezTo>
                <a:cubicBezTo>
                  <a:pt x="50" y="370"/>
                  <a:pt x="50" y="370"/>
                  <a:pt x="50" y="370"/>
                </a:cubicBezTo>
                <a:cubicBezTo>
                  <a:pt x="61" y="380"/>
                  <a:pt x="61" y="380"/>
                  <a:pt x="61" y="380"/>
                </a:cubicBezTo>
                <a:cubicBezTo>
                  <a:pt x="61" y="433"/>
                  <a:pt x="61" y="433"/>
                  <a:pt x="61" y="433"/>
                </a:cubicBezTo>
                <a:moveTo>
                  <a:pt x="87" y="21"/>
                </a:moveTo>
                <a:cubicBezTo>
                  <a:pt x="87" y="252"/>
                  <a:pt x="87" y="252"/>
                  <a:pt x="87" y="252"/>
                </a:cubicBezTo>
                <a:cubicBezTo>
                  <a:pt x="75" y="267"/>
                  <a:pt x="75" y="267"/>
                  <a:pt x="75" y="267"/>
                </a:cubicBezTo>
                <a:cubicBezTo>
                  <a:pt x="75" y="359"/>
                  <a:pt x="75" y="359"/>
                  <a:pt x="75" y="359"/>
                </a:cubicBezTo>
                <a:cubicBezTo>
                  <a:pt x="87" y="369"/>
                  <a:pt x="87" y="369"/>
                  <a:pt x="87" y="369"/>
                </a:cubicBezTo>
                <a:cubicBezTo>
                  <a:pt x="87" y="469"/>
                  <a:pt x="87" y="469"/>
                  <a:pt x="87" y="469"/>
                </a:cubicBezTo>
                <a:cubicBezTo>
                  <a:pt x="134" y="517"/>
                  <a:pt x="134" y="517"/>
                  <a:pt x="134" y="517"/>
                </a:cubicBezTo>
                <a:cubicBezTo>
                  <a:pt x="134" y="524"/>
                  <a:pt x="134" y="524"/>
                  <a:pt x="134" y="524"/>
                </a:cubicBezTo>
                <a:moveTo>
                  <a:pt x="50" y="6"/>
                </a:moveTo>
                <a:cubicBezTo>
                  <a:pt x="48" y="6"/>
                  <a:pt x="46" y="8"/>
                  <a:pt x="46" y="10"/>
                </a:cubicBezTo>
                <a:cubicBezTo>
                  <a:pt x="46" y="12"/>
                  <a:pt x="48" y="13"/>
                  <a:pt x="50" y="13"/>
                </a:cubicBezTo>
                <a:cubicBezTo>
                  <a:pt x="52" y="13"/>
                  <a:pt x="54" y="12"/>
                  <a:pt x="54" y="10"/>
                </a:cubicBezTo>
                <a:cubicBezTo>
                  <a:pt x="54" y="8"/>
                  <a:pt x="52" y="6"/>
                  <a:pt x="50" y="6"/>
                </a:cubicBezTo>
                <a:close/>
                <a:moveTo>
                  <a:pt x="61" y="49"/>
                </a:moveTo>
                <a:cubicBezTo>
                  <a:pt x="59" y="49"/>
                  <a:pt x="57" y="50"/>
                  <a:pt x="57" y="52"/>
                </a:cubicBezTo>
                <a:cubicBezTo>
                  <a:pt x="57" y="54"/>
                  <a:pt x="59" y="56"/>
                  <a:pt x="61" y="56"/>
                </a:cubicBezTo>
                <a:cubicBezTo>
                  <a:pt x="63" y="56"/>
                  <a:pt x="64" y="54"/>
                  <a:pt x="64" y="52"/>
                </a:cubicBezTo>
                <a:cubicBezTo>
                  <a:pt x="64" y="50"/>
                  <a:pt x="63" y="49"/>
                  <a:pt x="61" y="49"/>
                </a:cubicBezTo>
                <a:close/>
                <a:moveTo>
                  <a:pt x="76" y="51"/>
                </a:moveTo>
                <a:cubicBezTo>
                  <a:pt x="76" y="243"/>
                  <a:pt x="76" y="243"/>
                  <a:pt x="76" y="243"/>
                </a:cubicBezTo>
                <a:cubicBezTo>
                  <a:pt x="72" y="247"/>
                  <a:pt x="61" y="257"/>
                  <a:pt x="61" y="257"/>
                </a:cubicBezTo>
                <a:cubicBezTo>
                  <a:pt x="61" y="364"/>
                  <a:pt x="61" y="364"/>
                  <a:pt x="61" y="364"/>
                </a:cubicBezTo>
                <a:cubicBezTo>
                  <a:pt x="73" y="377"/>
                  <a:pt x="73" y="377"/>
                  <a:pt x="73" y="377"/>
                </a:cubicBezTo>
                <a:cubicBezTo>
                  <a:pt x="73" y="472"/>
                  <a:pt x="73" y="472"/>
                  <a:pt x="73" y="472"/>
                </a:cubicBezTo>
                <a:moveTo>
                  <a:pt x="76" y="45"/>
                </a:moveTo>
                <a:cubicBezTo>
                  <a:pt x="74" y="45"/>
                  <a:pt x="73" y="47"/>
                  <a:pt x="73" y="49"/>
                </a:cubicBezTo>
                <a:cubicBezTo>
                  <a:pt x="73" y="51"/>
                  <a:pt x="74" y="52"/>
                  <a:pt x="76" y="52"/>
                </a:cubicBezTo>
                <a:cubicBezTo>
                  <a:pt x="78" y="52"/>
                  <a:pt x="80" y="51"/>
                  <a:pt x="80" y="49"/>
                </a:cubicBezTo>
                <a:cubicBezTo>
                  <a:pt x="80" y="47"/>
                  <a:pt x="78" y="45"/>
                  <a:pt x="76" y="45"/>
                </a:cubicBezTo>
                <a:close/>
                <a:moveTo>
                  <a:pt x="87" y="15"/>
                </a:moveTo>
                <a:cubicBezTo>
                  <a:pt x="85" y="15"/>
                  <a:pt x="84" y="17"/>
                  <a:pt x="84" y="19"/>
                </a:cubicBezTo>
                <a:cubicBezTo>
                  <a:pt x="84" y="21"/>
                  <a:pt x="85" y="22"/>
                  <a:pt x="87" y="22"/>
                </a:cubicBezTo>
                <a:cubicBezTo>
                  <a:pt x="89" y="22"/>
                  <a:pt x="91" y="21"/>
                  <a:pt x="91" y="19"/>
                </a:cubicBezTo>
                <a:cubicBezTo>
                  <a:pt x="91" y="17"/>
                  <a:pt x="89" y="15"/>
                  <a:pt x="87" y="15"/>
                </a:cubicBezTo>
                <a:close/>
                <a:moveTo>
                  <a:pt x="45" y="474"/>
                </a:moveTo>
                <a:cubicBezTo>
                  <a:pt x="43" y="474"/>
                  <a:pt x="41" y="476"/>
                  <a:pt x="41" y="478"/>
                </a:cubicBezTo>
                <a:cubicBezTo>
                  <a:pt x="41" y="480"/>
                  <a:pt x="43" y="481"/>
                  <a:pt x="45" y="481"/>
                </a:cubicBezTo>
                <a:cubicBezTo>
                  <a:pt x="47" y="481"/>
                  <a:pt x="48" y="480"/>
                  <a:pt x="48" y="478"/>
                </a:cubicBezTo>
                <a:cubicBezTo>
                  <a:pt x="48" y="476"/>
                  <a:pt x="47" y="474"/>
                  <a:pt x="45" y="474"/>
                </a:cubicBezTo>
                <a:close/>
                <a:moveTo>
                  <a:pt x="61" y="431"/>
                </a:moveTo>
                <a:cubicBezTo>
                  <a:pt x="59" y="431"/>
                  <a:pt x="57" y="432"/>
                  <a:pt x="57" y="434"/>
                </a:cubicBezTo>
                <a:cubicBezTo>
                  <a:pt x="57" y="436"/>
                  <a:pt x="59" y="438"/>
                  <a:pt x="61" y="438"/>
                </a:cubicBezTo>
                <a:cubicBezTo>
                  <a:pt x="63" y="438"/>
                  <a:pt x="64" y="436"/>
                  <a:pt x="64" y="434"/>
                </a:cubicBezTo>
                <a:cubicBezTo>
                  <a:pt x="64" y="432"/>
                  <a:pt x="63" y="431"/>
                  <a:pt x="61" y="431"/>
                </a:cubicBezTo>
                <a:close/>
                <a:moveTo>
                  <a:pt x="73" y="470"/>
                </a:moveTo>
                <a:cubicBezTo>
                  <a:pt x="71" y="470"/>
                  <a:pt x="69" y="472"/>
                  <a:pt x="69" y="474"/>
                </a:cubicBezTo>
                <a:cubicBezTo>
                  <a:pt x="69" y="476"/>
                  <a:pt x="71" y="478"/>
                  <a:pt x="73" y="478"/>
                </a:cubicBezTo>
                <a:cubicBezTo>
                  <a:pt x="75" y="478"/>
                  <a:pt x="76" y="476"/>
                  <a:pt x="76" y="474"/>
                </a:cubicBezTo>
                <a:cubicBezTo>
                  <a:pt x="76" y="472"/>
                  <a:pt x="75" y="470"/>
                  <a:pt x="73" y="470"/>
                </a:cubicBezTo>
                <a:close/>
                <a:moveTo>
                  <a:pt x="134" y="522"/>
                </a:moveTo>
                <a:cubicBezTo>
                  <a:pt x="132" y="522"/>
                  <a:pt x="130" y="524"/>
                  <a:pt x="130" y="526"/>
                </a:cubicBezTo>
                <a:cubicBezTo>
                  <a:pt x="130" y="528"/>
                  <a:pt x="132" y="530"/>
                  <a:pt x="134" y="530"/>
                </a:cubicBezTo>
                <a:cubicBezTo>
                  <a:pt x="136" y="530"/>
                  <a:pt x="138" y="528"/>
                  <a:pt x="138" y="526"/>
                </a:cubicBezTo>
                <a:cubicBezTo>
                  <a:pt x="138" y="524"/>
                  <a:pt x="136" y="522"/>
                  <a:pt x="134" y="522"/>
                </a:cubicBezTo>
                <a:close/>
                <a:moveTo>
                  <a:pt x="105" y="52"/>
                </a:moveTo>
                <a:cubicBezTo>
                  <a:pt x="105" y="267"/>
                  <a:pt x="105" y="267"/>
                  <a:pt x="105" y="267"/>
                </a:cubicBezTo>
                <a:cubicBezTo>
                  <a:pt x="97" y="272"/>
                  <a:pt x="97" y="272"/>
                  <a:pt x="97" y="272"/>
                </a:cubicBezTo>
                <a:cubicBezTo>
                  <a:pt x="97" y="438"/>
                  <a:pt x="97" y="438"/>
                  <a:pt x="97" y="438"/>
                </a:cubicBezTo>
                <a:cubicBezTo>
                  <a:pt x="151" y="489"/>
                  <a:pt x="151" y="489"/>
                  <a:pt x="151" y="489"/>
                </a:cubicBezTo>
                <a:cubicBezTo>
                  <a:pt x="151" y="546"/>
                  <a:pt x="151" y="546"/>
                  <a:pt x="151" y="546"/>
                </a:cubicBezTo>
                <a:cubicBezTo>
                  <a:pt x="142" y="551"/>
                  <a:pt x="142" y="551"/>
                  <a:pt x="142" y="551"/>
                </a:cubicBezTo>
                <a:moveTo>
                  <a:pt x="117" y="21"/>
                </a:moveTo>
                <a:cubicBezTo>
                  <a:pt x="117" y="70"/>
                  <a:pt x="117" y="70"/>
                  <a:pt x="117" y="70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13" y="272"/>
                  <a:pt x="113" y="272"/>
                  <a:pt x="113" y="272"/>
                </a:cubicBezTo>
                <a:cubicBezTo>
                  <a:pt x="105" y="280"/>
                  <a:pt x="105" y="280"/>
                  <a:pt x="105" y="280"/>
                </a:cubicBezTo>
                <a:cubicBezTo>
                  <a:pt x="105" y="434"/>
                  <a:pt x="105" y="434"/>
                  <a:pt x="105" y="434"/>
                </a:cubicBezTo>
                <a:cubicBezTo>
                  <a:pt x="159" y="485"/>
                  <a:pt x="159" y="485"/>
                  <a:pt x="159" y="485"/>
                </a:cubicBezTo>
                <a:cubicBezTo>
                  <a:pt x="159" y="566"/>
                  <a:pt x="159" y="566"/>
                  <a:pt x="159" y="566"/>
                </a:cubicBezTo>
                <a:moveTo>
                  <a:pt x="155" y="143"/>
                </a:moveTo>
                <a:cubicBezTo>
                  <a:pt x="134" y="164"/>
                  <a:pt x="134" y="164"/>
                  <a:pt x="134" y="164"/>
                </a:cubicBezTo>
                <a:cubicBezTo>
                  <a:pt x="134" y="379"/>
                  <a:pt x="134" y="379"/>
                  <a:pt x="134" y="379"/>
                </a:cubicBezTo>
                <a:cubicBezTo>
                  <a:pt x="155" y="403"/>
                  <a:pt x="155" y="403"/>
                  <a:pt x="155" y="403"/>
                </a:cubicBezTo>
                <a:cubicBezTo>
                  <a:pt x="155" y="449"/>
                  <a:pt x="155" y="449"/>
                  <a:pt x="155" y="449"/>
                </a:cubicBezTo>
                <a:moveTo>
                  <a:pt x="105" y="46"/>
                </a:moveTo>
                <a:cubicBezTo>
                  <a:pt x="103" y="46"/>
                  <a:pt x="101" y="48"/>
                  <a:pt x="101" y="50"/>
                </a:cubicBezTo>
                <a:cubicBezTo>
                  <a:pt x="101" y="52"/>
                  <a:pt x="103" y="53"/>
                  <a:pt x="105" y="53"/>
                </a:cubicBezTo>
                <a:cubicBezTo>
                  <a:pt x="107" y="53"/>
                  <a:pt x="108" y="52"/>
                  <a:pt x="108" y="50"/>
                </a:cubicBezTo>
                <a:cubicBezTo>
                  <a:pt x="108" y="48"/>
                  <a:pt x="107" y="46"/>
                  <a:pt x="105" y="46"/>
                </a:cubicBezTo>
                <a:close/>
                <a:moveTo>
                  <a:pt x="117" y="15"/>
                </a:moveTo>
                <a:cubicBezTo>
                  <a:pt x="115" y="15"/>
                  <a:pt x="114" y="17"/>
                  <a:pt x="114" y="19"/>
                </a:cubicBezTo>
                <a:cubicBezTo>
                  <a:pt x="114" y="21"/>
                  <a:pt x="115" y="22"/>
                  <a:pt x="117" y="22"/>
                </a:cubicBezTo>
                <a:cubicBezTo>
                  <a:pt x="119" y="22"/>
                  <a:pt x="121" y="21"/>
                  <a:pt x="121" y="19"/>
                </a:cubicBezTo>
                <a:cubicBezTo>
                  <a:pt x="121" y="17"/>
                  <a:pt x="119" y="15"/>
                  <a:pt x="117" y="15"/>
                </a:cubicBezTo>
                <a:close/>
                <a:moveTo>
                  <a:pt x="157" y="137"/>
                </a:moveTo>
                <a:cubicBezTo>
                  <a:pt x="155" y="137"/>
                  <a:pt x="154" y="139"/>
                  <a:pt x="154" y="141"/>
                </a:cubicBezTo>
                <a:cubicBezTo>
                  <a:pt x="154" y="143"/>
                  <a:pt x="155" y="145"/>
                  <a:pt x="157" y="145"/>
                </a:cubicBezTo>
                <a:cubicBezTo>
                  <a:pt x="159" y="145"/>
                  <a:pt x="161" y="143"/>
                  <a:pt x="161" y="141"/>
                </a:cubicBezTo>
                <a:cubicBezTo>
                  <a:pt x="161" y="139"/>
                  <a:pt x="159" y="137"/>
                  <a:pt x="157" y="137"/>
                </a:cubicBezTo>
                <a:close/>
                <a:moveTo>
                  <a:pt x="155" y="449"/>
                </a:moveTo>
                <a:cubicBezTo>
                  <a:pt x="153" y="449"/>
                  <a:pt x="152" y="450"/>
                  <a:pt x="152" y="452"/>
                </a:cubicBezTo>
                <a:cubicBezTo>
                  <a:pt x="152" y="454"/>
                  <a:pt x="153" y="456"/>
                  <a:pt x="155" y="456"/>
                </a:cubicBezTo>
                <a:cubicBezTo>
                  <a:pt x="157" y="456"/>
                  <a:pt x="159" y="454"/>
                  <a:pt x="159" y="452"/>
                </a:cubicBezTo>
                <a:cubicBezTo>
                  <a:pt x="159" y="450"/>
                  <a:pt x="157" y="449"/>
                  <a:pt x="155" y="449"/>
                </a:cubicBezTo>
                <a:close/>
                <a:moveTo>
                  <a:pt x="142" y="555"/>
                </a:moveTo>
                <a:cubicBezTo>
                  <a:pt x="143" y="554"/>
                  <a:pt x="144" y="552"/>
                  <a:pt x="144" y="550"/>
                </a:cubicBezTo>
                <a:cubicBezTo>
                  <a:pt x="143" y="548"/>
                  <a:pt x="141" y="547"/>
                  <a:pt x="139" y="548"/>
                </a:cubicBezTo>
                <a:cubicBezTo>
                  <a:pt x="137" y="549"/>
                  <a:pt x="136" y="551"/>
                  <a:pt x="137" y="553"/>
                </a:cubicBezTo>
                <a:cubicBezTo>
                  <a:pt x="138" y="555"/>
                  <a:pt x="140" y="556"/>
                  <a:pt x="142" y="555"/>
                </a:cubicBezTo>
                <a:close/>
                <a:moveTo>
                  <a:pt x="160" y="572"/>
                </a:moveTo>
                <a:cubicBezTo>
                  <a:pt x="162" y="571"/>
                  <a:pt x="163" y="569"/>
                  <a:pt x="162" y="567"/>
                </a:cubicBezTo>
                <a:cubicBezTo>
                  <a:pt x="161" y="565"/>
                  <a:pt x="159" y="564"/>
                  <a:pt x="157" y="565"/>
                </a:cubicBezTo>
                <a:cubicBezTo>
                  <a:pt x="156" y="566"/>
                  <a:pt x="155" y="568"/>
                  <a:pt x="155" y="570"/>
                </a:cubicBezTo>
                <a:cubicBezTo>
                  <a:pt x="156" y="572"/>
                  <a:pt x="158" y="572"/>
                  <a:pt x="160" y="572"/>
                </a:cubicBezTo>
                <a:close/>
                <a:moveTo>
                  <a:pt x="183" y="491"/>
                </a:moveTo>
                <a:cubicBezTo>
                  <a:pt x="173" y="499"/>
                  <a:pt x="173" y="499"/>
                  <a:pt x="173" y="499"/>
                </a:cubicBezTo>
                <a:cubicBezTo>
                  <a:pt x="173" y="536"/>
                  <a:pt x="173" y="536"/>
                  <a:pt x="173" y="536"/>
                </a:cubicBezTo>
                <a:moveTo>
                  <a:pt x="185" y="485"/>
                </a:moveTo>
                <a:cubicBezTo>
                  <a:pt x="183" y="485"/>
                  <a:pt x="181" y="487"/>
                  <a:pt x="181" y="489"/>
                </a:cubicBezTo>
                <a:cubicBezTo>
                  <a:pt x="181" y="491"/>
                  <a:pt x="183" y="492"/>
                  <a:pt x="185" y="492"/>
                </a:cubicBezTo>
                <a:cubicBezTo>
                  <a:pt x="187" y="492"/>
                  <a:pt x="188" y="491"/>
                  <a:pt x="188" y="489"/>
                </a:cubicBezTo>
                <a:cubicBezTo>
                  <a:pt x="188" y="487"/>
                  <a:pt x="187" y="485"/>
                  <a:pt x="185" y="485"/>
                </a:cubicBezTo>
                <a:close/>
                <a:moveTo>
                  <a:pt x="173" y="535"/>
                </a:moveTo>
                <a:cubicBezTo>
                  <a:pt x="171" y="535"/>
                  <a:pt x="169" y="537"/>
                  <a:pt x="169" y="539"/>
                </a:cubicBezTo>
                <a:cubicBezTo>
                  <a:pt x="169" y="541"/>
                  <a:pt x="171" y="542"/>
                  <a:pt x="173" y="542"/>
                </a:cubicBezTo>
                <a:cubicBezTo>
                  <a:pt x="175" y="542"/>
                  <a:pt x="176" y="541"/>
                  <a:pt x="176" y="539"/>
                </a:cubicBezTo>
                <a:cubicBezTo>
                  <a:pt x="176" y="537"/>
                  <a:pt x="175" y="535"/>
                  <a:pt x="173" y="535"/>
                </a:cubicBezTo>
                <a:close/>
              </a:path>
            </a:pathLst>
          </a:custGeom>
          <a:noFill/>
          <a:ln w="14288" cap="flat">
            <a:solidFill>
              <a:srgbClr val="9999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" name="Gruppieren 48">
            <a:extLst>
              <a:ext uri="{FF2B5EF4-FFF2-40B4-BE49-F238E27FC236}">
                <a16:creationId xmlns:a16="http://schemas.microsoft.com/office/drawing/2014/main" id="{364F6461-D3C4-479D-819F-A4C4B377DF1E}"/>
              </a:ext>
            </a:extLst>
          </p:cNvPr>
          <p:cNvGrpSpPr/>
          <p:nvPr/>
        </p:nvGrpSpPr>
        <p:grpSpPr>
          <a:xfrm rot="5400000">
            <a:off x="7005615" y="2438994"/>
            <a:ext cx="567242" cy="1645960"/>
            <a:chOff x="8118475" y="554038"/>
            <a:chExt cx="71437" cy="214313"/>
          </a:xfrm>
        </p:grpSpPr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4FD2066B-2DB3-47AB-B099-49703930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76263"/>
              <a:ext cx="38100" cy="169863"/>
            </a:xfrm>
            <a:custGeom>
              <a:avLst/>
              <a:gdLst>
                <a:gd name="T0" fmla="*/ 24 w 24"/>
                <a:gd name="T1" fmla="*/ 0 h 107"/>
                <a:gd name="T2" fmla="*/ 0 w 24"/>
                <a:gd name="T3" fmla="*/ 19 h 107"/>
                <a:gd name="T4" fmla="*/ 0 w 24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7">
                  <a:moveTo>
                    <a:pt x="24" y="0"/>
                  </a:moveTo>
                  <a:lnTo>
                    <a:pt x="0" y="19"/>
                  </a:lnTo>
                  <a:lnTo>
                    <a:pt x="0" y="107"/>
                  </a:lnTo>
                </a:path>
              </a:pathLst>
            </a:cu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Oval 50">
              <a:extLst>
                <a:ext uri="{FF2B5EF4-FFF2-40B4-BE49-F238E27FC236}">
                  <a16:creationId xmlns:a16="http://schemas.microsoft.com/office/drawing/2014/main" id="{65DE923D-E80B-4B02-ACB6-71C8A9C4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925" y="554038"/>
              <a:ext cx="26987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Oval 51">
              <a:extLst>
                <a:ext uri="{FF2B5EF4-FFF2-40B4-BE49-F238E27FC236}">
                  <a16:creationId xmlns:a16="http://schemas.microsoft.com/office/drawing/2014/main" id="{FB7DE8AF-3062-4860-A7F1-BE2FEAC6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75" y="741363"/>
              <a:ext cx="25400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0" name="Gruppieren 41">
            <a:extLst>
              <a:ext uri="{FF2B5EF4-FFF2-40B4-BE49-F238E27FC236}">
                <a16:creationId xmlns:a16="http://schemas.microsoft.com/office/drawing/2014/main" id="{A1D9427C-7330-448F-A2C3-FF2403F5F590}"/>
              </a:ext>
            </a:extLst>
          </p:cNvPr>
          <p:cNvGrpSpPr/>
          <p:nvPr/>
        </p:nvGrpSpPr>
        <p:grpSpPr>
          <a:xfrm rot="5400000">
            <a:off x="4602651" y="2014287"/>
            <a:ext cx="567244" cy="1654545"/>
            <a:chOff x="8118475" y="554038"/>
            <a:chExt cx="71437" cy="215431"/>
          </a:xfrm>
        </p:grpSpPr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24516E6A-4432-4596-8716-D48EDD670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76263"/>
              <a:ext cx="38100" cy="169863"/>
            </a:xfrm>
            <a:custGeom>
              <a:avLst/>
              <a:gdLst>
                <a:gd name="T0" fmla="*/ 24 w 24"/>
                <a:gd name="T1" fmla="*/ 0 h 107"/>
                <a:gd name="T2" fmla="*/ 0 w 24"/>
                <a:gd name="T3" fmla="*/ 19 h 107"/>
                <a:gd name="T4" fmla="*/ 0 w 24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7">
                  <a:moveTo>
                    <a:pt x="24" y="0"/>
                  </a:moveTo>
                  <a:lnTo>
                    <a:pt x="0" y="19"/>
                  </a:lnTo>
                  <a:lnTo>
                    <a:pt x="0" y="107"/>
                  </a:lnTo>
                </a:path>
              </a:pathLst>
            </a:cu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Oval 50">
              <a:extLst>
                <a:ext uri="{FF2B5EF4-FFF2-40B4-BE49-F238E27FC236}">
                  <a16:creationId xmlns:a16="http://schemas.microsoft.com/office/drawing/2014/main" id="{E96E7CEF-00F9-4F36-8DBD-E76A497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925" y="554038"/>
              <a:ext cx="26987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D3792CC6-B66F-40A9-B230-4BC400EC6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75" y="742481"/>
              <a:ext cx="25400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7" name="Freeform 36">
            <a:extLst>
              <a:ext uri="{FF2B5EF4-FFF2-40B4-BE49-F238E27FC236}">
                <a16:creationId xmlns:a16="http://schemas.microsoft.com/office/drawing/2014/main" id="{3553A8E5-8777-4675-8BFA-344228C96F1C}"/>
              </a:ext>
            </a:extLst>
          </p:cNvPr>
          <p:cNvSpPr>
            <a:spLocks/>
          </p:cNvSpPr>
          <p:nvPr/>
        </p:nvSpPr>
        <p:spPr bwMode="auto">
          <a:xfrm>
            <a:off x="4145373" y="3566687"/>
            <a:ext cx="1105231" cy="1517292"/>
          </a:xfrm>
          <a:custGeom>
            <a:avLst/>
            <a:gdLst>
              <a:gd name="T0" fmla="*/ 0 w 333"/>
              <a:gd name="T1" fmla="*/ 58 h 442"/>
              <a:gd name="T2" fmla="*/ 1 w 333"/>
              <a:gd name="T3" fmla="*/ 56 h 442"/>
              <a:gd name="T4" fmla="*/ 54 w 333"/>
              <a:gd name="T5" fmla="*/ 0 h 442"/>
              <a:gd name="T6" fmla="*/ 323 w 333"/>
              <a:gd name="T7" fmla="*/ 0 h 442"/>
              <a:gd name="T8" fmla="*/ 333 w 333"/>
              <a:gd name="T9" fmla="*/ 13 h 442"/>
              <a:gd name="T10" fmla="*/ 333 w 333"/>
              <a:gd name="T11" fmla="*/ 427 h 442"/>
              <a:gd name="T12" fmla="*/ 318 w 333"/>
              <a:gd name="T13" fmla="*/ 442 h 442"/>
              <a:gd name="T14" fmla="*/ 6 w 333"/>
              <a:gd name="T15" fmla="*/ 442 h 442"/>
              <a:gd name="T16" fmla="*/ 0 w 333"/>
              <a:gd name="T17" fmla="*/ 434 h 442"/>
              <a:gd name="T18" fmla="*/ 0 w 333"/>
              <a:gd name="T19" fmla="*/ 5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3" h="442">
                <a:moveTo>
                  <a:pt x="0" y="58"/>
                </a:moveTo>
                <a:cubicBezTo>
                  <a:pt x="1" y="56"/>
                  <a:pt x="1" y="56"/>
                  <a:pt x="1" y="56"/>
                </a:cubicBezTo>
                <a:cubicBezTo>
                  <a:pt x="54" y="0"/>
                  <a:pt x="54" y="0"/>
                  <a:pt x="54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33" y="13"/>
                  <a:pt x="333" y="13"/>
                  <a:pt x="333" y="13"/>
                </a:cubicBezTo>
                <a:cubicBezTo>
                  <a:pt x="333" y="427"/>
                  <a:pt x="333" y="427"/>
                  <a:pt x="333" y="427"/>
                </a:cubicBezTo>
                <a:cubicBezTo>
                  <a:pt x="318" y="442"/>
                  <a:pt x="318" y="442"/>
                  <a:pt x="318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365"/>
                  <a:pt x="0" y="58"/>
                  <a:pt x="0" y="58"/>
                </a:cubicBezTo>
                <a:close/>
              </a:path>
            </a:pathLst>
          </a:custGeom>
          <a:solidFill>
            <a:srgbClr val="80808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8" name="Freeform 37">
            <a:extLst>
              <a:ext uri="{FF2B5EF4-FFF2-40B4-BE49-F238E27FC236}">
                <a16:creationId xmlns:a16="http://schemas.microsoft.com/office/drawing/2014/main" id="{E6FB7200-FFD2-43A1-B03C-A34038EB6BD7}"/>
              </a:ext>
            </a:extLst>
          </p:cNvPr>
          <p:cNvSpPr>
            <a:spLocks noEditPoints="1"/>
          </p:cNvSpPr>
          <p:nvPr/>
        </p:nvSpPr>
        <p:spPr bwMode="auto">
          <a:xfrm>
            <a:off x="4249400" y="3438447"/>
            <a:ext cx="992882" cy="319430"/>
          </a:xfrm>
          <a:custGeom>
            <a:avLst/>
            <a:gdLst>
              <a:gd name="T0" fmla="*/ 0 w 707"/>
              <a:gd name="T1" fmla="*/ 78 h 220"/>
              <a:gd name="T2" fmla="*/ 69 w 707"/>
              <a:gd name="T3" fmla="*/ 78 h 220"/>
              <a:gd name="T4" fmla="*/ 69 w 707"/>
              <a:gd name="T5" fmla="*/ 220 h 220"/>
              <a:gd name="T6" fmla="*/ 0 w 707"/>
              <a:gd name="T7" fmla="*/ 220 h 220"/>
              <a:gd name="T8" fmla="*/ 0 w 707"/>
              <a:gd name="T9" fmla="*/ 78 h 220"/>
              <a:gd name="T10" fmla="*/ 93 w 707"/>
              <a:gd name="T11" fmla="*/ 161 h 220"/>
              <a:gd name="T12" fmla="*/ 154 w 707"/>
              <a:gd name="T13" fmla="*/ 161 h 220"/>
              <a:gd name="T14" fmla="*/ 154 w 707"/>
              <a:gd name="T15" fmla="*/ 0 h 220"/>
              <a:gd name="T16" fmla="*/ 93 w 707"/>
              <a:gd name="T17" fmla="*/ 0 h 220"/>
              <a:gd name="T18" fmla="*/ 93 w 707"/>
              <a:gd name="T19" fmla="*/ 161 h 220"/>
              <a:gd name="T20" fmla="*/ 175 w 707"/>
              <a:gd name="T21" fmla="*/ 161 h 220"/>
              <a:gd name="T22" fmla="*/ 237 w 707"/>
              <a:gd name="T23" fmla="*/ 161 h 220"/>
              <a:gd name="T24" fmla="*/ 237 w 707"/>
              <a:gd name="T25" fmla="*/ 0 h 220"/>
              <a:gd name="T26" fmla="*/ 175 w 707"/>
              <a:gd name="T27" fmla="*/ 0 h 220"/>
              <a:gd name="T28" fmla="*/ 175 w 707"/>
              <a:gd name="T29" fmla="*/ 161 h 220"/>
              <a:gd name="T30" fmla="*/ 256 w 707"/>
              <a:gd name="T31" fmla="*/ 161 h 220"/>
              <a:gd name="T32" fmla="*/ 317 w 707"/>
              <a:gd name="T33" fmla="*/ 161 h 220"/>
              <a:gd name="T34" fmla="*/ 317 w 707"/>
              <a:gd name="T35" fmla="*/ 0 h 220"/>
              <a:gd name="T36" fmla="*/ 256 w 707"/>
              <a:gd name="T37" fmla="*/ 0 h 220"/>
              <a:gd name="T38" fmla="*/ 256 w 707"/>
              <a:gd name="T39" fmla="*/ 161 h 220"/>
              <a:gd name="T40" fmla="*/ 338 w 707"/>
              <a:gd name="T41" fmla="*/ 161 h 220"/>
              <a:gd name="T42" fmla="*/ 400 w 707"/>
              <a:gd name="T43" fmla="*/ 161 h 220"/>
              <a:gd name="T44" fmla="*/ 400 w 707"/>
              <a:gd name="T45" fmla="*/ 0 h 220"/>
              <a:gd name="T46" fmla="*/ 338 w 707"/>
              <a:gd name="T47" fmla="*/ 0 h 220"/>
              <a:gd name="T48" fmla="*/ 338 w 707"/>
              <a:gd name="T49" fmla="*/ 161 h 220"/>
              <a:gd name="T50" fmla="*/ 421 w 707"/>
              <a:gd name="T51" fmla="*/ 161 h 220"/>
              <a:gd name="T52" fmla="*/ 482 w 707"/>
              <a:gd name="T53" fmla="*/ 161 h 220"/>
              <a:gd name="T54" fmla="*/ 482 w 707"/>
              <a:gd name="T55" fmla="*/ 0 h 220"/>
              <a:gd name="T56" fmla="*/ 421 w 707"/>
              <a:gd name="T57" fmla="*/ 0 h 220"/>
              <a:gd name="T58" fmla="*/ 421 w 707"/>
              <a:gd name="T59" fmla="*/ 161 h 220"/>
              <a:gd name="T60" fmla="*/ 501 w 707"/>
              <a:gd name="T61" fmla="*/ 161 h 220"/>
              <a:gd name="T62" fmla="*/ 563 w 707"/>
              <a:gd name="T63" fmla="*/ 161 h 220"/>
              <a:gd name="T64" fmla="*/ 563 w 707"/>
              <a:gd name="T65" fmla="*/ 0 h 220"/>
              <a:gd name="T66" fmla="*/ 501 w 707"/>
              <a:gd name="T67" fmla="*/ 0 h 220"/>
              <a:gd name="T68" fmla="*/ 501 w 707"/>
              <a:gd name="T69" fmla="*/ 161 h 220"/>
              <a:gd name="T70" fmla="*/ 586 w 707"/>
              <a:gd name="T71" fmla="*/ 161 h 220"/>
              <a:gd name="T72" fmla="*/ 648 w 707"/>
              <a:gd name="T73" fmla="*/ 161 h 220"/>
              <a:gd name="T74" fmla="*/ 648 w 707"/>
              <a:gd name="T75" fmla="*/ 0 h 220"/>
              <a:gd name="T76" fmla="*/ 586 w 707"/>
              <a:gd name="T77" fmla="*/ 0 h 220"/>
              <a:gd name="T78" fmla="*/ 586 w 707"/>
              <a:gd name="T79" fmla="*/ 161 h 220"/>
              <a:gd name="T80" fmla="*/ 667 w 707"/>
              <a:gd name="T81" fmla="*/ 0 h 220"/>
              <a:gd name="T82" fmla="*/ 667 w 707"/>
              <a:gd name="T83" fmla="*/ 161 h 220"/>
              <a:gd name="T84" fmla="*/ 707 w 707"/>
              <a:gd name="T85" fmla="*/ 161 h 220"/>
              <a:gd name="T86" fmla="*/ 707 w 707"/>
              <a:gd name="T87" fmla="*/ 0 h 220"/>
              <a:gd name="T88" fmla="*/ 667 w 707"/>
              <a:gd name="T8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07" h="220">
                <a:moveTo>
                  <a:pt x="0" y="78"/>
                </a:moveTo>
                <a:lnTo>
                  <a:pt x="69" y="78"/>
                </a:lnTo>
                <a:lnTo>
                  <a:pt x="69" y="220"/>
                </a:lnTo>
                <a:lnTo>
                  <a:pt x="0" y="220"/>
                </a:lnTo>
                <a:lnTo>
                  <a:pt x="0" y="78"/>
                </a:lnTo>
                <a:close/>
                <a:moveTo>
                  <a:pt x="93" y="161"/>
                </a:moveTo>
                <a:lnTo>
                  <a:pt x="154" y="161"/>
                </a:lnTo>
                <a:lnTo>
                  <a:pt x="154" y="0"/>
                </a:lnTo>
                <a:lnTo>
                  <a:pt x="93" y="0"/>
                </a:lnTo>
                <a:lnTo>
                  <a:pt x="93" y="161"/>
                </a:lnTo>
                <a:close/>
                <a:moveTo>
                  <a:pt x="175" y="161"/>
                </a:moveTo>
                <a:lnTo>
                  <a:pt x="237" y="161"/>
                </a:lnTo>
                <a:lnTo>
                  <a:pt x="237" y="0"/>
                </a:lnTo>
                <a:lnTo>
                  <a:pt x="175" y="0"/>
                </a:lnTo>
                <a:lnTo>
                  <a:pt x="175" y="161"/>
                </a:lnTo>
                <a:close/>
                <a:moveTo>
                  <a:pt x="256" y="161"/>
                </a:moveTo>
                <a:lnTo>
                  <a:pt x="317" y="161"/>
                </a:lnTo>
                <a:lnTo>
                  <a:pt x="317" y="0"/>
                </a:lnTo>
                <a:lnTo>
                  <a:pt x="256" y="0"/>
                </a:lnTo>
                <a:lnTo>
                  <a:pt x="256" y="161"/>
                </a:lnTo>
                <a:close/>
                <a:moveTo>
                  <a:pt x="338" y="161"/>
                </a:moveTo>
                <a:lnTo>
                  <a:pt x="400" y="161"/>
                </a:lnTo>
                <a:lnTo>
                  <a:pt x="400" y="0"/>
                </a:lnTo>
                <a:lnTo>
                  <a:pt x="338" y="0"/>
                </a:lnTo>
                <a:lnTo>
                  <a:pt x="338" y="161"/>
                </a:lnTo>
                <a:close/>
                <a:moveTo>
                  <a:pt x="421" y="161"/>
                </a:moveTo>
                <a:lnTo>
                  <a:pt x="482" y="161"/>
                </a:lnTo>
                <a:lnTo>
                  <a:pt x="482" y="0"/>
                </a:lnTo>
                <a:lnTo>
                  <a:pt x="421" y="0"/>
                </a:lnTo>
                <a:lnTo>
                  <a:pt x="421" y="161"/>
                </a:lnTo>
                <a:close/>
                <a:moveTo>
                  <a:pt x="501" y="161"/>
                </a:moveTo>
                <a:lnTo>
                  <a:pt x="563" y="161"/>
                </a:lnTo>
                <a:lnTo>
                  <a:pt x="563" y="0"/>
                </a:lnTo>
                <a:lnTo>
                  <a:pt x="501" y="0"/>
                </a:lnTo>
                <a:lnTo>
                  <a:pt x="501" y="161"/>
                </a:lnTo>
                <a:close/>
                <a:moveTo>
                  <a:pt x="586" y="161"/>
                </a:moveTo>
                <a:lnTo>
                  <a:pt x="648" y="161"/>
                </a:lnTo>
                <a:lnTo>
                  <a:pt x="648" y="0"/>
                </a:lnTo>
                <a:lnTo>
                  <a:pt x="586" y="0"/>
                </a:lnTo>
                <a:lnTo>
                  <a:pt x="586" y="161"/>
                </a:lnTo>
                <a:close/>
                <a:moveTo>
                  <a:pt x="667" y="0"/>
                </a:moveTo>
                <a:lnTo>
                  <a:pt x="667" y="161"/>
                </a:lnTo>
                <a:lnTo>
                  <a:pt x="707" y="161"/>
                </a:lnTo>
                <a:lnTo>
                  <a:pt x="707" y="0"/>
                </a:lnTo>
                <a:lnTo>
                  <a:pt x="667" y="0"/>
                </a:lnTo>
                <a:close/>
              </a:path>
            </a:pathLst>
          </a:custGeom>
          <a:solidFill>
            <a:srgbClr val="99999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Freeform 36">
            <a:extLst>
              <a:ext uri="{FF2B5EF4-FFF2-40B4-BE49-F238E27FC236}">
                <a16:creationId xmlns:a16="http://schemas.microsoft.com/office/drawing/2014/main" id="{4B3BF49C-1AAC-4110-AB46-B51D54A7481E}"/>
              </a:ext>
            </a:extLst>
          </p:cNvPr>
          <p:cNvSpPr>
            <a:spLocks/>
          </p:cNvSpPr>
          <p:nvPr/>
        </p:nvSpPr>
        <p:spPr bwMode="auto">
          <a:xfrm>
            <a:off x="2599767" y="3332608"/>
            <a:ext cx="832487" cy="1142861"/>
          </a:xfrm>
          <a:custGeom>
            <a:avLst/>
            <a:gdLst>
              <a:gd name="T0" fmla="*/ 0 w 333"/>
              <a:gd name="T1" fmla="*/ 58 h 442"/>
              <a:gd name="T2" fmla="*/ 1 w 333"/>
              <a:gd name="T3" fmla="*/ 56 h 442"/>
              <a:gd name="T4" fmla="*/ 54 w 333"/>
              <a:gd name="T5" fmla="*/ 0 h 442"/>
              <a:gd name="T6" fmla="*/ 323 w 333"/>
              <a:gd name="T7" fmla="*/ 0 h 442"/>
              <a:gd name="T8" fmla="*/ 333 w 333"/>
              <a:gd name="T9" fmla="*/ 13 h 442"/>
              <a:gd name="T10" fmla="*/ 333 w 333"/>
              <a:gd name="T11" fmla="*/ 427 h 442"/>
              <a:gd name="T12" fmla="*/ 318 w 333"/>
              <a:gd name="T13" fmla="*/ 442 h 442"/>
              <a:gd name="T14" fmla="*/ 6 w 333"/>
              <a:gd name="T15" fmla="*/ 442 h 442"/>
              <a:gd name="T16" fmla="*/ 0 w 333"/>
              <a:gd name="T17" fmla="*/ 434 h 442"/>
              <a:gd name="T18" fmla="*/ 0 w 333"/>
              <a:gd name="T19" fmla="*/ 5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3" h="442">
                <a:moveTo>
                  <a:pt x="0" y="58"/>
                </a:moveTo>
                <a:cubicBezTo>
                  <a:pt x="1" y="56"/>
                  <a:pt x="1" y="56"/>
                  <a:pt x="1" y="56"/>
                </a:cubicBezTo>
                <a:cubicBezTo>
                  <a:pt x="54" y="0"/>
                  <a:pt x="54" y="0"/>
                  <a:pt x="54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33" y="13"/>
                  <a:pt x="333" y="13"/>
                  <a:pt x="333" y="13"/>
                </a:cubicBezTo>
                <a:cubicBezTo>
                  <a:pt x="333" y="427"/>
                  <a:pt x="333" y="427"/>
                  <a:pt x="333" y="427"/>
                </a:cubicBezTo>
                <a:cubicBezTo>
                  <a:pt x="318" y="442"/>
                  <a:pt x="318" y="442"/>
                  <a:pt x="318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365"/>
                  <a:pt x="0" y="58"/>
                  <a:pt x="0" y="58"/>
                </a:cubicBezTo>
                <a:close/>
              </a:path>
            </a:pathLst>
          </a:custGeom>
          <a:solidFill>
            <a:srgbClr val="99999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0" name="Freeform 37">
            <a:extLst>
              <a:ext uri="{FF2B5EF4-FFF2-40B4-BE49-F238E27FC236}">
                <a16:creationId xmlns:a16="http://schemas.microsoft.com/office/drawing/2014/main" id="{BC3FDB40-A243-4197-83B6-2F0985FCFC8E}"/>
              </a:ext>
            </a:extLst>
          </p:cNvPr>
          <p:cNvSpPr>
            <a:spLocks noEditPoints="1"/>
          </p:cNvSpPr>
          <p:nvPr/>
        </p:nvSpPr>
        <p:spPr bwMode="auto">
          <a:xfrm>
            <a:off x="2642080" y="3180890"/>
            <a:ext cx="747863" cy="240602"/>
          </a:xfrm>
          <a:custGeom>
            <a:avLst/>
            <a:gdLst>
              <a:gd name="T0" fmla="*/ 0 w 707"/>
              <a:gd name="T1" fmla="*/ 78 h 220"/>
              <a:gd name="T2" fmla="*/ 69 w 707"/>
              <a:gd name="T3" fmla="*/ 78 h 220"/>
              <a:gd name="T4" fmla="*/ 69 w 707"/>
              <a:gd name="T5" fmla="*/ 220 h 220"/>
              <a:gd name="T6" fmla="*/ 0 w 707"/>
              <a:gd name="T7" fmla="*/ 220 h 220"/>
              <a:gd name="T8" fmla="*/ 0 w 707"/>
              <a:gd name="T9" fmla="*/ 78 h 220"/>
              <a:gd name="T10" fmla="*/ 93 w 707"/>
              <a:gd name="T11" fmla="*/ 161 h 220"/>
              <a:gd name="T12" fmla="*/ 154 w 707"/>
              <a:gd name="T13" fmla="*/ 161 h 220"/>
              <a:gd name="T14" fmla="*/ 154 w 707"/>
              <a:gd name="T15" fmla="*/ 0 h 220"/>
              <a:gd name="T16" fmla="*/ 93 w 707"/>
              <a:gd name="T17" fmla="*/ 0 h 220"/>
              <a:gd name="T18" fmla="*/ 93 w 707"/>
              <a:gd name="T19" fmla="*/ 161 h 220"/>
              <a:gd name="T20" fmla="*/ 175 w 707"/>
              <a:gd name="T21" fmla="*/ 161 h 220"/>
              <a:gd name="T22" fmla="*/ 237 w 707"/>
              <a:gd name="T23" fmla="*/ 161 h 220"/>
              <a:gd name="T24" fmla="*/ 237 w 707"/>
              <a:gd name="T25" fmla="*/ 0 h 220"/>
              <a:gd name="T26" fmla="*/ 175 w 707"/>
              <a:gd name="T27" fmla="*/ 0 h 220"/>
              <a:gd name="T28" fmla="*/ 175 w 707"/>
              <a:gd name="T29" fmla="*/ 161 h 220"/>
              <a:gd name="T30" fmla="*/ 256 w 707"/>
              <a:gd name="T31" fmla="*/ 161 h 220"/>
              <a:gd name="T32" fmla="*/ 317 w 707"/>
              <a:gd name="T33" fmla="*/ 161 h 220"/>
              <a:gd name="T34" fmla="*/ 317 w 707"/>
              <a:gd name="T35" fmla="*/ 0 h 220"/>
              <a:gd name="T36" fmla="*/ 256 w 707"/>
              <a:gd name="T37" fmla="*/ 0 h 220"/>
              <a:gd name="T38" fmla="*/ 256 w 707"/>
              <a:gd name="T39" fmla="*/ 161 h 220"/>
              <a:gd name="T40" fmla="*/ 338 w 707"/>
              <a:gd name="T41" fmla="*/ 161 h 220"/>
              <a:gd name="T42" fmla="*/ 400 w 707"/>
              <a:gd name="T43" fmla="*/ 161 h 220"/>
              <a:gd name="T44" fmla="*/ 400 w 707"/>
              <a:gd name="T45" fmla="*/ 0 h 220"/>
              <a:gd name="T46" fmla="*/ 338 w 707"/>
              <a:gd name="T47" fmla="*/ 0 h 220"/>
              <a:gd name="T48" fmla="*/ 338 w 707"/>
              <a:gd name="T49" fmla="*/ 161 h 220"/>
              <a:gd name="T50" fmla="*/ 421 w 707"/>
              <a:gd name="T51" fmla="*/ 161 h 220"/>
              <a:gd name="T52" fmla="*/ 482 w 707"/>
              <a:gd name="T53" fmla="*/ 161 h 220"/>
              <a:gd name="T54" fmla="*/ 482 w 707"/>
              <a:gd name="T55" fmla="*/ 0 h 220"/>
              <a:gd name="T56" fmla="*/ 421 w 707"/>
              <a:gd name="T57" fmla="*/ 0 h 220"/>
              <a:gd name="T58" fmla="*/ 421 w 707"/>
              <a:gd name="T59" fmla="*/ 161 h 220"/>
              <a:gd name="T60" fmla="*/ 501 w 707"/>
              <a:gd name="T61" fmla="*/ 161 h 220"/>
              <a:gd name="T62" fmla="*/ 563 w 707"/>
              <a:gd name="T63" fmla="*/ 161 h 220"/>
              <a:gd name="T64" fmla="*/ 563 w 707"/>
              <a:gd name="T65" fmla="*/ 0 h 220"/>
              <a:gd name="T66" fmla="*/ 501 w 707"/>
              <a:gd name="T67" fmla="*/ 0 h 220"/>
              <a:gd name="T68" fmla="*/ 501 w 707"/>
              <a:gd name="T69" fmla="*/ 161 h 220"/>
              <a:gd name="T70" fmla="*/ 586 w 707"/>
              <a:gd name="T71" fmla="*/ 161 h 220"/>
              <a:gd name="T72" fmla="*/ 648 w 707"/>
              <a:gd name="T73" fmla="*/ 161 h 220"/>
              <a:gd name="T74" fmla="*/ 648 w 707"/>
              <a:gd name="T75" fmla="*/ 0 h 220"/>
              <a:gd name="T76" fmla="*/ 586 w 707"/>
              <a:gd name="T77" fmla="*/ 0 h 220"/>
              <a:gd name="T78" fmla="*/ 586 w 707"/>
              <a:gd name="T79" fmla="*/ 161 h 220"/>
              <a:gd name="T80" fmla="*/ 667 w 707"/>
              <a:gd name="T81" fmla="*/ 0 h 220"/>
              <a:gd name="T82" fmla="*/ 667 w 707"/>
              <a:gd name="T83" fmla="*/ 161 h 220"/>
              <a:gd name="T84" fmla="*/ 707 w 707"/>
              <a:gd name="T85" fmla="*/ 161 h 220"/>
              <a:gd name="T86" fmla="*/ 707 w 707"/>
              <a:gd name="T87" fmla="*/ 0 h 220"/>
              <a:gd name="T88" fmla="*/ 667 w 707"/>
              <a:gd name="T8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07" h="220">
                <a:moveTo>
                  <a:pt x="0" y="78"/>
                </a:moveTo>
                <a:lnTo>
                  <a:pt x="69" y="78"/>
                </a:lnTo>
                <a:lnTo>
                  <a:pt x="69" y="220"/>
                </a:lnTo>
                <a:lnTo>
                  <a:pt x="0" y="220"/>
                </a:lnTo>
                <a:lnTo>
                  <a:pt x="0" y="78"/>
                </a:lnTo>
                <a:close/>
                <a:moveTo>
                  <a:pt x="93" y="161"/>
                </a:moveTo>
                <a:lnTo>
                  <a:pt x="154" y="161"/>
                </a:lnTo>
                <a:lnTo>
                  <a:pt x="154" y="0"/>
                </a:lnTo>
                <a:lnTo>
                  <a:pt x="93" y="0"/>
                </a:lnTo>
                <a:lnTo>
                  <a:pt x="93" y="161"/>
                </a:lnTo>
                <a:close/>
                <a:moveTo>
                  <a:pt x="175" y="161"/>
                </a:moveTo>
                <a:lnTo>
                  <a:pt x="237" y="161"/>
                </a:lnTo>
                <a:lnTo>
                  <a:pt x="237" y="0"/>
                </a:lnTo>
                <a:lnTo>
                  <a:pt x="175" y="0"/>
                </a:lnTo>
                <a:lnTo>
                  <a:pt x="175" y="161"/>
                </a:lnTo>
                <a:close/>
                <a:moveTo>
                  <a:pt x="256" y="161"/>
                </a:moveTo>
                <a:lnTo>
                  <a:pt x="317" y="161"/>
                </a:lnTo>
                <a:lnTo>
                  <a:pt x="317" y="0"/>
                </a:lnTo>
                <a:lnTo>
                  <a:pt x="256" y="0"/>
                </a:lnTo>
                <a:lnTo>
                  <a:pt x="256" y="161"/>
                </a:lnTo>
                <a:close/>
                <a:moveTo>
                  <a:pt x="338" y="161"/>
                </a:moveTo>
                <a:lnTo>
                  <a:pt x="400" y="161"/>
                </a:lnTo>
                <a:lnTo>
                  <a:pt x="400" y="0"/>
                </a:lnTo>
                <a:lnTo>
                  <a:pt x="338" y="0"/>
                </a:lnTo>
                <a:lnTo>
                  <a:pt x="338" y="161"/>
                </a:lnTo>
                <a:close/>
                <a:moveTo>
                  <a:pt x="421" y="161"/>
                </a:moveTo>
                <a:lnTo>
                  <a:pt x="482" y="161"/>
                </a:lnTo>
                <a:lnTo>
                  <a:pt x="482" y="0"/>
                </a:lnTo>
                <a:lnTo>
                  <a:pt x="421" y="0"/>
                </a:lnTo>
                <a:lnTo>
                  <a:pt x="421" y="161"/>
                </a:lnTo>
                <a:close/>
                <a:moveTo>
                  <a:pt x="501" y="161"/>
                </a:moveTo>
                <a:lnTo>
                  <a:pt x="563" y="161"/>
                </a:lnTo>
                <a:lnTo>
                  <a:pt x="563" y="0"/>
                </a:lnTo>
                <a:lnTo>
                  <a:pt x="501" y="0"/>
                </a:lnTo>
                <a:lnTo>
                  <a:pt x="501" y="161"/>
                </a:lnTo>
                <a:close/>
                <a:moveTo>
                  <a:pt x="586" y="161"/>
                </a:moveTo>
                <a:lnTo>
                  <a:pt x="648" y="161"/>
                </a:lnTo>
                <a:lnTo>
                  <a:pt x="648" y="0"/>
                </a:lnTo>
                <a:lnTo>
                  <a:pt x="586" y="0"/>
                </a:lnTo>
                <a:lnTo>
                  <a:pt x="586" y="161"/>
                </a:lnTo>
                <a:close/>
                <a:moveTo>
                  <a:pt x="667" y="0"/>
                </a:moveTo>
                <a:lnTo>
                  <a:pt x="667" y="161"/>
                </a:lnTo>
                <a:lnTo>
                  <a:pt x="707" y="161"/>
                </a:lnTo>
                <a:lnTo>
                  <a:pt x="707" y="0"/>
                </a:lnTo>
                <a:lnTo>
                  <a:pt x="667" y="0"/>
                </a:lnTo>
                <a:close/>
              </a:path>
            </a:pathLst>
          </a:custGeom>
          <a:solidFill>
            <a:srgbClr val="80808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1" name="Freeform 44">
            <a:extLst>
              <a:ext uri="{FF2B5EF4-FFF2-40B4-BE49-F238E27FC236}">
                <a16:creationId xmlns:a16="http://schemas.microsoft.com/office/drawing/2014/main" id="{923B5469-8F1C-4391-9BDA-A331776F0031}"/>
              </a:ext>
            </a:extLst>
          </p:cNvPr>
          <p:cNvSpPr>
            <a:spLocks noEditPoints="1"/>
          </p:cNvSpPr>
          <p:nvPr/>
        </p:nvSpPr>
        <p:spPr bwMode="auto">
          <a:xfrm>
            <a:off x="4108028" y="3699205"/>
            <a:ext cx="1131208" cy="1384774"/>
          </a:xfrm>
          <a:custGeom>
            <a:avLst/>
            <a:gdLst>
              <a:gd name="T0" fmla="*/ 1067 w 1152"/>
              <a:gd name="T1" fmla="*/ 0 h 1364"/>
              <a:gd name="T2" fmla="*/ 91 w 1152"/>
              <a:gd name="T3" fmla="*/ 0 h 1364"/>
              <a:gd name="T4" fmla="*/ 0 w 1152"/>
              <a:gd name="T5" fmla="*/ 82 h 1364"/>
              <a:gd name="T6" fmla="*/ 0 w 1152"/>
              <a:gd name="T7" fmla="*/ 1294 h 1364"/>
              <a:gd name="T8" fmla="*/ 91 w 1152"/>
              <a:gd name="T9" fmla="*/ 1364 h 1364"/>
              <a:gd name="T10" fmla="*/ 1067 w 1152"/>
              <a:gd name="T11" fmla="*/ 1364 h 1364"/>
              <a:gd name="T12" fmla="*/ 1152 w 1152"/>
              <a:gd name="T13" fmla="*/ 1295 h 1364"/>
              <a:gd name="T14" fmla="*/ 1152 w 1152"/>
              <a:gd name="T15" fmla="*/ 88 h 1364"/>
              <a:gd name="T16" fmla="*/ 1067 w 1152"/>
              <a:gd name="T17" fmla="*/ 0 h 1364"/>
              <a:gd name="T18" fmla="*/ 823 w 1152"/>
              <a:gd name="T19" fmla="*/ 1216 h 1364"/>
              <a:gd name="T20" fmla="*/ 182 w 1152"/>
              <a:gd name="T21" fmla="*/ 1216 h 1364"/>
              <a:gd name="T22" fmla="*/ 182 w 1152"/>
              <a:gd name="T23" fmla="*/ 165 h 1364"/>
              <a:gd name="T24" fmla="*/ 655 w 1152"/>
              <a:gd name="T25" fmla="*/ 165 h 1364"/>
              <a:gd name="T26" fmla="*/ 655 w 1152"/>
              <a:gd name="T27" fmla="*/ 393 h 1364"/>
              <a:gd name="T28" fmla="*/ 823 w 1152"/>
              <a:gd name="T29" fmla="*/ 542 h 1364"/>
              <a:gd name="T30" fmla="*/ 823 w 1152"/>
              <a:gd name="T31" fmla="*/ 1216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364">
                <a:moveTo>
                  <a:pt x="1067" y="0"/>
                </a:moveTo>
                <a:lnTo>
                  <a:pt x="91" y="0"/>
                </a:lnTo>
                <a:lnTo>
                  <a:pt x="0" y="82"/>
                </a:lnTo>
                <a:lnTo>
                  <a:pt x="0" y="1294"/>
                </a:lnTo>
                <a:lnTo>
                  <a:pt x="91" y="1364"/>
                </a:lnTo>
                <a:lnTo>
                  <a:pt x="1067" y="1364"/>
                </a:lnTo>
                <a:lnTo>
                  <a:pt x="1152" y="1295"/>
                </a:lnTo>
                <a:lnTo>
                  <a:pt x="1152" y="88"/>
                </a:lnTo>
                <a:lnTo>
                  <a:pt x="1067" y="0"/>
                </a:lnTo>
                <a:close/>
                <a:moveTo>
                  <a:pt x="823" y="1216"/>
                </a:moveTo>
                <a:lnTo>
                  <a:pt x="182" y="1216"/>
                </a:lnTo>
                <a:lnTo>
                  <a:pt x="182" y="165"/>
                </a:lnTo>
                <a:lnTo>
                  <a:pt x="655" y="165"/>
                </a:lnTo>
                <a:lnTo>
                  <a:pt x="655" y="393"/>
                </a:lnTo>
                <a:lnTo>
                  <a:pt x="823" y="542"/>
                </a:lnTo>
                <a:lnTo>
                  <a:pt x="823" y="1216"/>
                </a:lnTo>
                <a:close/>
              </a:path>
            </a:pathLst>
          </a:custGeom>
          <a:solidFill>
            <a:srgbClr val="C0C0C0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2" name="Freeform 42">
            <a:extLst>
              <a:ext uri="{FF2B5EF4-FFF2-40B4-BE49-F238E27FC236}">
                <a16:creationId xmlns:a16="http://schemas.microsoft.com/office/drawing/2014/main" id="{F058FF3A-F9A8-4612-858A-7FB16DE20E49}"/>
              </a:ext>
            </a:extLst>
          </p:cNvPr>
          <p:cNvSpPr>
            <a:spLocks noEditPoints="1"/>
          </p:cNvSpPr>
          <p:nvPr/>
        </p:nvSpPr>
        <p:spPr bwMode="auto">
          <a:xfrm>
            <a:off x="3751357" y="3112190"/>
            <a:ext cx="343683" cy="1200003"/>
          </a:xfrm>
          <a:custGeom>
            <a:avLst/>
            <a:gdLst>
              <a:gd name="T0" fmla="*/ 98 w 204"/>
              <a:gd name="T1" fmla="*/ 94 h 689"/>
              <a:gd name="T2" fmla="*/ 0 w 204"/>
              <a:gd name="T3" fmla="*/ 94 h 689"/>
              <a:gd name="T4" fmla="*/ 0 w 204"/>
              <a:gd name="T5" fmla="*/ 0 h 689"/>
              <a:gd name="T6" fmla="*/ 98 w 204"/>
              <a:gd name="T7" fmla="*/ 0 h 689"/>
              <a:gd name="T8" fmla="*/ 98 w 204"/>
              <a:gd name="T9" fmla="*/ 94 h 689"/>
              <a:gd name="T10" fmla="*/ 155 w 204"/>
              <a:gd name="T11" fmla="*/ 102 h 689"/>
              <a:gd name="T12" fmla="*/ 127 w 204"/>
              <a:gd name="T13" fmla="*/ 102 h 689"/>
              <a:gd name="T14" fmla="*/ 127 w 204"/>
              <a:gd name="T15" fmla="*/ 173 h 689"/>
              <a:gd name="T16" fmla="*/ 155 w 204"/>
              <a:gd name="T17" fmla="*/ 173 h 689"/>
              <a:gd name="T18" fmla="*/ 155 w 204"/>
              <a:gd name="T19" fmla="*/ 102 h 689"/>
              <a:gd name="T20" fmla="*/ 204 w 204"/>
              <a:gd name="T21" fmla="*/ 109 h 689"/>
              <a:gd name="T22" fmla="*/ 175 w 204"/>
              <a:gd name="T23" fmla="*/ 109 h 689"/>
              <a:gd name="T24" fmla="*/ 175 w 204"/>
              <a:gd name="T25" fmla="*/ 206 h 689"/>
              <a:gd name="T26" fmla="*/ 204 w 204"/>
              <a:gd name="T27" fmla="*/ 206 h 689"/>
              <a:gd name="T28" fmla="*/ 204 w 204"/>
              <a:gd name="T29" fmla="*/ 109 h 689"/>
              <a:gd name="T30" fmla="*/ 109 w 204"/>
              <a:gd name="T31" fmla="*/ 490 h 689"/>
              <a:gd name="T32" fmla="*/ 91 w 204"/>
              <a:gd name="T33" fmla="*/ 508 h 689"/>
              <a:gd name="T34" fmla="*/ 109 w 204"/>
              <a:gd name="T35" fmla="*/ 526 h 689"/>
              <a:gd name="T36" fmla="*/ 127 w 204"/>
              <a:gd name="T37" fmla="*/ 508 h 689"/>
              <a:gd name="T38" fmla="*/ 109 w 204"/>
              <a:gd name="T39" fmla="*/ 490 h 689"/>
              <a:gd name="T40" fmla="*/ 145 w 204"/>
              <a:gd name="T41" fmla="*/ 579 h 689"/>
              <a:gd name="T42" fmla="*/ 127 w 204"/>
              <a:gd name="T43" fmla="*/ 597 h 689"/>
              <a:gd name="T44" fmla="*/ 145 w 204"/>
              <a:gd name="T45" fmla="*/ 615 h 689"/>
              <a:gd name="T46" fmla="*/ 163 w 204"/>
              <a:gd name="T47" fmla="*/ 597 h 689"/>
              <a:gd name="T48" fmla="*/ 145 w 204"/>
              <a:gd name="T49" fmla="*/ 579 h 689"/>
              <a:gd name="T50" fmla="*/ 181 w 204"/>
              <a:gd name="T51" fmla="*/ 653 h 689"/>
              <a:gd name="T52" fmla="*/ 163 w 204"/>
              <a:gd name="T53" fmla="*/ 671 h 689"/>
              <a:gd name="T54" fmla="*/ 181 w 204"/>
              <a:gd name="T55" fmla="*/ 689 h 689"/>
              <a:gd name="T56" fmla="*/ 199 w 204"/>
              <a:gd name="T57" fmla="*/ 671 h 689"/>
              <a:gd name="T58" fmla="*/ 181 w 204"/>
              <a:gd name="T59" fmla="*/ 653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4" h="689">
                <a:moveTo>
                  <a:pt x="98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0"/>
                  <a:pt x="0" y="0"/>
                  <a:pt x="0" y="0"/>
                </a:cubicBezTo>
                <a:cubicBezTo>
                  <a:pt x="98" y="0"/>
                  <a:pt x="98" y="0"/>
                  <a:pt x="98" y="0"/>
                </a:cubicBezTo>
                <a:lnTo>
                  <a:pt x="98" y="94"/>
                </a:lnTo>
                <a:close/>
                <a:moveTo>
                  <a:pt x="155" y="102"/>
                </a:moveTo>
                <a:cubicBezTo>
                  <a:pt x="127" y="102"/>
                  <a:pt x="127" y="102"/>
                  <a:pt x="127" y="102"/>
                </a:cubicBezTo>
                <a:cubicBezTo>
                  <a:pt x="127" y="173"/>
                  <a:pt x="127" y="173"/>
                  <a:pt x="127" y="173"/>
                </a:cubicBezTo>
                <a:cubicBezTo>
                  <a:pt x="155" y="173"/>
                  <a:pt x="155" y="173"/>
                  <a:pt x="155" y="173"/>
                </a:cubicBezTo>
                <a:lnTo>
                  <a:pt x="155" y="102"/>
                </a:lnTo>
                <a:close/>
                <a:moveTo>
                  <a:pt x="204" y="109"/>
                </a:moveTo>
                <a:cubicBezTo>
                  <a:pt x="175" y="109"/>
                  <a:pt x="175" y="109"/>
                  <a:pt x="175" y="109"/>
                </a:cubicBezTo>
                <a:cubicBezTo>
                  <a:pt x="175" y="206"/>
                  <a:pt x="175" y="206"/>
                  <a:pt x="175" y="206"/>
                </a:cubicBezTo>
                <a:cubicBezTo>
                  <a:pt x="204" y="206"/>
                  <a:pt x="204" y="206"/>
                  <a:pt x="204" y="206"/>
                </a:cubicBezTo>
                <a:lnTo>
                  <a:pt x="204" y="109"/>
                </a:lnTo>
                <a:close/>
                <a:moveTo>
                  <a:pt x="109" y="490"/>
                </a:moveTo>
                <a:cubicBezTo>
                  <a:pt x="99" y="490"/>
                  <a:pt x="91" y="498"/>
                  <a:pt x="91" y="508"/>
                </a:cubicBezTo>
                <a:cubicBezTo>
                  <a:pt x="91" y="518"/>
                  <a:pt x="99" y="526"/>
                  <a:pt x="109" y="526"/>
                </a:cubicBezTo>
                <a:cubicBezTo>
                  <a:pt x="119" y="526"/>
                  <a:pt x="127" y="518"/>
                  <a:pt x="127" y="508"/>
                </a:cubicBezTo>
                <a:cubicBezTo>
                  <a:pt x="127" y="498"/>
                  <a:pt x="119" y="490"/>
                  <a:pt x="109" y="490"/>
                </a:cubicBezTo>
                <a:close/>
                <a:moveTo>
                  <a:pt x="145" y="579"/>
                </a:moveTo>
                <a:cubicBezTo>
                  <a:pt x="135" y="579"/>
                  <a:pt x="127" y="587"/>
                  <a:pt x="127" y="597"/>
                </a:cubicBezTo>
                <a:cubicBezTo>
                  <a:pt x="127" y="607"/>
                  <a:pt x="135" y="615"/>
                  <a:pt x="145" y="615"/>
                </a:cubicBezTo>
                <a:cubicBezTo>
                  <a:pt x="155" y="615"/>
                  <a:pt x="163" y="607"/>
                  <a:pt x="163" y="597"/>
                </a:cubicBezTo>
                <a:cubicBezTo>
                  <a:pt x="163" y="587"/>
                  <a:pt x="155" y="579"/>
                  <a:pt x="145" y="579"/>
                </a:cubicBezTo>
                <a:close/>
                <a:moveTo>
                  <a:pt x="181" y="653"/>
                </a:moveTo>
                <a:cubicBezTo>
                  <a:pt x="171" y="653"/>
                  <a:pt x="163" y="661"/>
                  <a:pt x="163" y="671"/>
                </a:cubicBezTo>
                <a:cubicBezTo>
                  <a:pt x="163" y="681"/>
                  <a:pt x="171" y="689"/>
                  <a:pt x="181" y="689"/>
                </a:cubicBezTo>
                <a:cubicBezTo>
                  <a:pt x="191" y="689"/>
                  <a:pt x="199" y="681"/>
                  <a:pt x="199" y="671"/>
                </a:cubicBezTo>
                <a:cubicBezTo>
                  <a:pt x="199" y="661"/>
                  <a:pt x="191" y="653"/>
                  <a:pt x="181" y="653"/>
                </a:cubicBezTo>
                <a:close/>
              </a:path>
            </a:pathLst>
          </a:custGeom>
          <a:solidFill>
            <a:srgbClr val="999999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3" name="Freeform 43">
            <a:extLst>
              <a:ext uri="{FF2B5EF4-FFF2-40B4-BE49-F238E27FC236}">
                <a16:creationId xmlns:a16="http://schemas.microsoft.com/office/drawing/2014/main" id="{16F18409-D51B-42D5-A0ED-EEF2DED8B818}"/>
              </a:ext>
            </a:extLst>
          </p:cNvPr>
          <p:cNvSpPr>
            <a:spLocks noEditPoints="1"/>
          </p:cNvSpPr>
          <p:nvPr/>
        </p:nvSpPr>
        <p:spPr bwMode="auto">
          <a:xfrm>
            <a:off x="3773253" y="3135411"/>
            <a:ext cx="285748" cy="1102540"/>
          </a:xfrm>
          <a:custGeom>
            <a:avLst/>
            <a:gdLst>
              <a:gd name="T0" fmla="*/ 0 w 291"/>
              <a:gd name="T1" fmla="*/ 127 h 1086"/>
              <a:gd name="T2" fmla="*/ 0 w 291"/>
              <a:gd name="T3" fmla="*/ 271 h 1086"/>
              <a:gd name="T4" fmla="*/ 154 w 291"/>
              <a:gd name="T5" fmla="*/ 416 h 1086"/>
              <a:gd name="T6" fmla="*/ 154 w 291"/>
              <a:gd name="T7" fmla="*/ 806 h 1086"/>
              <a:gd name="T8" fmla="*/ 216 w 291"/>
              <a:gd name="T9" fmla="*/ 959 h 1086"/>
              <a:gd name="T10" fmla="*/ 216 w 291"/>
              <a:gd name="T11" fmla="*/ 399 h 1086"/>
              <a:gd name="T12" fmla="*/ 51 w 291"/>
              <a:gd name="T13" fmla="*/ 245 h 1086"/>
              <a:gd name="T14" fmla="*/ 51 w 291"/>
              <a:gd name="T15" fmla="*/ 127 h 1086"/>
              <a:gd name="T16" fmla="*/ 278 w 291"/>
              <a:gd name="T17" fmla="*/ 1086 h 1086"/>
              <a:gd name="T18" fmla="*/ 278 w 291"/>
              <a:gd name="T19" fmla="*/ 382 h 1086"/>
              <a:gd name="T20" fmla="*/ 111 w 291"/>
              <a:gd name="T21" fmla="*/ 233 h 1086"/>
              <a:gd name="T22" fmla="*/ 111 w 291"/>
              <a:gd name="T23" fmla="*/ 127 h 1086"/>
              <a:gd name="T24" fmla="*/ 209 w 291"/>
              <a:gd name="T25" fmla="*/ 140 h 1086"/>
              <a:gd name="T26" fmla="*/ 209 w 291"/>
              <a:gd name="T27" fmla="*/ 46 h 1086"/>
              <a:gd name="T28" fmla="*/ 135 w 291"/>
              <a:gd name="T29" fmla="*/ 46 h 1086"/>
              <a:gd name="T30" fmla="*/ 291 w 291"/>
              <a:gd name="T31" fmla="*/ 152 h 1086"/>
              <a:gd name="T32" fmla="*/ 291 w 291"/>
              <a:gd name="T33" fmla="*/ 0 h 1086"/>
              <a:gd name="T34" fmla="*/ 135 w 291"/>
              <a:gd name="T35" fmla="*/ 0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1" h="1086">
                <a:moveTo>
                  <a:pt x="0" y="127"/>
                </a:moveTo>
                <a:lnTo>
                  <a:pt x="0" y="271"/>
                </a:lnTo>
                <a:lnTo>
                  <a:pt x="154" y="416"/>
                </a:lnTo>
                <a:lnTo>
                  <a:pt x="154" y="806"/>
                </a:lnTo>
                <a:moveTo>
                  <a:pt x="216" y="959"/>
                </a:moveTo>
                <a:lnTo>
                  <a:pt x="216" y="399"/>
                </a:lnTo>
                <a:lnTo>
                  <a:pt x="51" y="245"/>
                </a:lnTo>
                <a:lnTo>
                  <a:pt x="51" y="127"/>
                </a:lnTo>
                <a:moveTo>
                  <a:pt x="278" y="1086"/>
                </a:moveTo>
                <a:lnTo>
                  <a:pt x="278" y="382"/>
                </a:lnTo>
                <a:lnTo>
                  <a:pt x="111" y="233"/>
                </a:lnTo>
                <a:lnTo>
                  <a:pt x="111" y="127"/>
                </a:lnTo>
                <a:moveTo>
                  <a:pt x="209" y="140"/>
                </a:moveTo>
                <a:lnTo>
                  <a:pt x="209" y="46"/>
                </a:lnTo>
                <a:lnTo>
                  <a:pt x="135" y="46"/>
                </a:lnTo>
                <a:moveTo>
                  <a:pt x="291" y="152"/>
                </a:moveTo>
                <a:lnTo>
                  <a:pt x="291" y="0"/>
                </a:lnTo>
                <a:lnTo>
                  <a:pt x="135" y="0"/>
                </a:lnTo>
              </a:path>
            </a:pathLst>
          </a:custGeom>
          <a:noFill/>
          <a:ln w="19050" cap="flat">
            <a:solidFill>
              <a:srgbClr val="999999"/>
            </a:solidFill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6895C2-AAC6-479E-98CF-2455DAC77D2F}"/>
              </a:ext>
            </a:extLst>
          </p:cNvPr>
          <p:cNvGrpSpPr/>
          <p:nvPr/>
        </p:nvGrpSpPr>
        <p:grpSpPr>
          <a:xfrm>
            <a:off x="789065" y="2984481"/>
            <a:ext cx="1238250" cy="1238250"/>
            <a:chOff x="797122" y="2982913"/>
            <a:chExt cx="1238250" cy="1238250"/>
          </a:xfrm>
        </p:grpSpPr>
        <p:sp>
          <p:nvSpPr>
            <p:cNvPr id="115" name="AutoShape 65">
              <a:extLst>
                <a:ext uri="{FF2B5EF4-FFF2-40B4-BE49-F238E27FC236}">
                  <a16:creationId xmlns:a16="http://schemas.microsoft.com/office/drawing/2014/main" id="{DDCC6D95-54E2-4555-90B6-DA75F4B922F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122" y="2982913"/>
              <a:ext cx="12382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16" name="Freeform 67">
              <a:extLst>
                <a:ext uri="{FF2B5EF4-FFF2-40B4-BE49-F238E27FC236}">
                  <a16:creationId xmlns:a16="http://schemas.microsoft.com/office/drawing/2014/main" id="{0EFCA4E6-104F-4CBE-AE95-8B4AFF1BFB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122" y="2982913"/>
              <a:ext cx="1238250" cy="1238250"/>
            </a:xfrm>
            <a:custGeom>
              <a:avLst/>
              <a:gdLst>
                <a:gd name="T0" fmla="*/ 336 w 780"/>
                <a:gd name="T1" fmla="*/ 712 h 780"/>
                <a:gd name="T2" fmla="*/ 274 w 780"/>
                <a:gd name="T3" fmla="*/ 696 h 780"/>
                <a:gd name="T4" fmla="*/ 180 w 780"/>
                <a:gd name="T5" fmla="*/ 642 h 780"/>
                <a:gd name="T6" fmla="*/ 136 w 780"/>
                <a:gd name="T7" fmla="*/ 598 h 780"/>
                <a:gd name="T8" fmla="*/ 82 w 780"/>
                <a:gd name="T9" fmla="*/ 504 h 780"/>
                <a:gd name="T10" fmla="*/ 66 w 780"/>
                <a:gd name="T11" fmla="*/ 444 h 780"/>
                <a:gd name="T12" fmla="*/ 66 w 780"/>
                <a:gd name="T13" fmla="*/ 336 h 780"/>
                <a:gd name="T14" fmla="*/ 82 w 780"/>
                <a:gd name="T15" fmla="*/ 274 h 780"/>
                <a:gd name="T16" fmla="*/ 136 w 780"/>
                <a:gd name="T17" fmla="*/ 182 h 780"/>
                <a:gd name="T18" fmla="*/ 180 w 780"/>
                <a:gd name="T19" fmla="*/ 136 h 780"/>
                <a:gd name="T20" fmla="*/ 274 w 780"/>
                <a:gd name="T21" fmla="*/ 82 h 780"/>
                <a:gd name="T22" fmla="*/ 336 w 780"/>
                <a:gd name="T23" fmla="*/ 66 h 780"/>
                <a:gd name="T24" fmla="*/ 444 w 780"/>
                <a:gd name="T25" fmla="*/ 66 h 780"/>
                <a:gd name="T26" fmla="*/ 504 w 780"/>
                <a:gd name="T27" fmla="*/ 82 h 780"/>
                <a:gd name="T28" fmla="*/ 598 w 780"/>
                <a:gd name="T29" fmla="*/ 136 h 780"/>
                <a:gd name="T30" fmla="*/ 642 w 780"/>
                <a:gd name="T31" fmla="*/ 182 h 780"/>
                <a:gd name="T32" fmla="*/ 696 w 780"/>
                <a:gd name="T33" fmla="*/ 274 h 780"/>
                <a:gd name="T34" fmla="*/ 712 w 780"/>
                <a:gd name="T35" fmla="*/ 336 h 780"/>
                <a:gd name="T36" fmla="*/ 712 w 780"/>
                <a:gd name="T37" fmla="*/ 444 h 780"/>
                <a:gd name="T38" fmla="*/ 696 w 780"/>
                <a:gd name="T39" fmla="*/ 504 h 780"/>
                <a:gd name="T40" fmla="*/ 642 w 780"/>
                <a:gd name="T41" fmla="*/ 598 h 780"/>
                <a:gd name="T42" fmla="*/ 598 w 780"/>
                <a:gd name="T43" fmla="*/ 642 h 780"/>
                <a:gd name="T44" fmla="*/ 504 w 780"/>
                <a:gd name="T45" fmla="*/ 696 h 780"/>
                <a:gd name="T46" fmla="*/ 444 w 780"/>
                <a:gd name="T47" fmla="*/ 712 h 780"/>
                <a:gd name="T48" fmla="*/ 424 w 780"/>
                <a:gd name="T49" fmla="*/ 762 h 780"/>
                <a:gd name="T50" fmla="*/ 434 w 780"/>
                <a:gd name="T51" fmla="*/ 696 h 780"/>
                <a:gd name="T52" fmla="*/ 512 w 780"/>
                <a:gd name="T53" fmla="*/ 674 h 780"/>
                <a:gd name="T54" fmla="*/ 576 w 780"/>
                <a:gd name="T55" fmla="*/ 638 h 780"/>
                <a:gd name="T56" fmla="*/ 608 w 780"/>
                <a:gd name="T57" fmla="*/ 608 h 780"/>
                <a:gd name="T58" fmla="*/ 694 w 780"/>
                <a:gd name="T59" fmla="*/ 604 h 780"/>
                <a:gd name="T60" fmla="*/ 676 w 780"/>
                <a:gd name="T61" fmla="*/ 504 h 780"/>
                <a:gd name="T62" fmla="*/ 696 w 780"/>
                <a:gd name="T63" fmla="*/ 434 h 780"/>
                <a:gd name="T64" fmla="*/ 762 w 780"/>
                <a:gd name="T65" fmla="*/ 356 h 780"/>
                <a:gd name="T66" fmla="*/ 696 w 780"/>
                <a:gd name="T67" fmla="*/ 346 h 780"/>
                <a:gd name="T68" fmla="*/ 674 w 780"/>
                <a:gd name="T69" fmla="*/ 268 h 780"/>
                <a:gd name="T70" fmla="*/ 638 w 780"/>
                <a:gd name="T71" fmla="*/ 204 h 780"/>
                <a:gd name="T72" fmla="*/ 608 w 780"/>
                <a:gd name="T73" fmla="*/ 170 h 780"/>
                <a:gd name="T74" fmla="*/ 604 w 780"/>
                <a:gd name="T75" fmla="*/ 84 h 780"/>
                <a:gd name="T76" fmla="*/ 504 w 780"/>
                <a:gd name="T77" fmla="*/ 102 h 780"/>
                <a:gd name="T78" fmla="*/ 434 w 780"/>
                <a:gd name="T79" fmla="*/ 84 h 780"/>
                <a:gd name="T80" fmla="*/ 356 w 780"/>
                <a:gd name="T81" fmla="*/ 18 h 780"/>
                <a:gd name="T82" fmla="*/ 346 w 780"/>
                <a:gd name="T83" fmla="*/ 84 h 780"/>
                <a:gd name="T84" fmla="*/ 268 w 780"/>
                <a:gd name="T85" fmla="*/ 104 h 780"/>
                <a:gd name="T86" fmla="*/ 204 w 780"/>
                <a:gd name="T87" fmla="*/ 142 h 780"/>
                <a:gd name="T88" fmla="*/ 170 w 780"/>
                <a:gd name="T89" fmla="*/ 170 h 780"/>
                <a:gd name="T90" fmla="*/ 84 w 780"/>
                <a:gd name="T91" fmla="*/ 174 h 780"/>
                <a:gd name="T92" fmla="*/ 102 w 780"/>
                <a:gd name="T93" fmla="*/ 274 h 780"/>
                <a:gd name="T94" fmla="*/ 84 w 780"/>
                <a:gd name="T95" fmla="*/ 346 h 780"/>
                <a:gd name="T96" fmla="*/ 18 w 780"/>
                <a:gd name="T97" fmla="*/ 424 h 780"/>
                <a:gd name="T98" fmla="*/ 84 w 780"/>
                <a:gd name="T99" fmla="*/ 434 h 780"/>
                <a:gd name="T100" fmla="*/ 104 w 780"/>
                <a:gd name="T101" fmla="*/ 512 h 780"/>
                <a:gd name="T102" fmla="*/ 142 w 780"/>
                <a:gd name="T103" fmla="*/ 576 h 780"/>
                <a:gd name="T104" fmla="*/ 170 w 780"/>
                <a:gd name="T105" fmla="*/ 608 h 780"/>
                <a:gd name="T106" fmla="*/ 174 w 780"/>
                <a:gd name="T107" fmla="*/ 694 h 780"/>
                <a:gd name="T108" fmla="*/ 274 w 780"/>
                <a:gd name="T109" fmla="*/ 678 h 780"/>
                <a:gd name="T110" fmla="*/ 346 w 780"/>
                <a:gd name="T111" fmla="*/ 696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0" h="780">
                  <a:moveTo>
                    <a:pt x="440" y="780"/>
                  </a:moveTo>
                  <a:lnTo>
                    <a:pt x="338" y="780"/>
                  </a:lnTo>
                  <a:lnTo>
                    <a:pt x="336" y="712"/>
                  </a:lnTo>
                  <a:lnTo>
                    <a:pt x="336" y="712"/>
                  </a:lnTo>
                  <a:lnTo>
                    <a:pt x="304" y="706"/>
                  </a:lnTo>
                  <a:lnTo>
                    <a:pt x="274" y="696"/>
                  </a:lnTo>
                  <a:lnTo>
                    <a:pt x="238" y="752"/>
                  </a:lnTo>
                  <a:lnTo>
                    <a:pt x="150" y="702"/>
                  </a:lnTo>
                  <a:lnTo>
                    <a:pt x="180" y="642"/>
                  </a:lnTo>
                  <a:lnTo>
                    <a:pt x="180" y="642"/>
                  </a:lnTo>
                  <a:lnTo>
                    <a:pt x="158" y="622"/>
                  </a:lnTo>
                  <a:lnTo>
                    <a:pt x="136" y="598"/>
                  </a:lnTo>
                  <a:lnTo>
                    <a:pt x="78" y="628"/>
                  </a:lnTo>
                  <a:lnTo>
                    <a:pt x="26" y="540"/>
                  </a:lnTo>
                  <a:lnTo>
                    <a:pt x="82" y="504"/>
                  </a:lnTo>
                  <a:lnTo>
                    <a:pt x="82" y="504"/>
                  </a:lnTo>
                  <a:lnTo>
                    <a:pt x="72" y="474"/>
                  </a:lnTo>
                  <a:lnTo>
                    <a:pt x="66" y="444"/>
                  </a:lnTo>
                  <a:lnTo>
                    <a:pt x="0" y="440"/>
                  </a:lnTo>
                  <a:lnTo>
                    <a:pt x="0" y="338"/>
                  </a:lnTo>
                  <a:lnTo>
                    <a:pt x="66" y="336"/>
                  </a:lnTo>
                  <a:lnTo>
                    <a:pt x="66" y="336"/>
                  </a:lnTo>
                  <a:lnTo>
                    <a:pt x="72" y="304"/>
                  </a:lnTo>
                  <a:lnTo>
                    <a:pt x="82" y="274"/>
                  </a:lnTo>
                  <a:lnTo>
                    <a:pt x="26" y="238"/>
                  </a:lnTo>
                  <a:lnTo>
                    <a:pt x="78" y="15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58" y="158"/>
                  </a:lnTo>
                  <a:lnTo>
                    <a:pt x="180" y="136"/>
                  </a:lnTo>
                  <a:lnTo>
                    <a:pt x="150" y="78"/>
                  </a:lnTo>
                  <a:lnTo>
                    <a:pt x="238" y="26"/>
                  </a:lnTo>
                  <a:lnTo>
                    <a:pt x="274" y="82"/>
                  </a:lnTo>
                  <a:lnTo>
                    <a:pt x="274" y="82"/>
                  </a:lnTo>
                  <a:lnTo>
                    <a:pt x="304" y="74"/>
                  </a:lnTo>
                  <a:lnTo>
                    <a:pt x="336" y="66"/>
                  </a:lnTo>
                  <a:lnTo>
                    <a:pt x="338" y="0"/>
                  </a:lnTo>
                  <a:lnTo>
                    <a:pt x="440" y="0"/>
                  </a:lnTo>
                  <a:lnTo>
                    <a:pt x="444" y="66"/>
                  </a:lnTo>
                  <a:lnTo>
                    <a:pt x="444" y="66"/>
                  </a:lnTo>
                  <a:lnTo>
                    <a:pt x="474" y="74"/>
                  </a:lnTo>
                  <a:lnTo>
                    <a:pt x="504" y="82"/>
                  </a:lnTo>
                  <a:lnTo>
                    <a:pt x="540" y="26"/>
                  </a:lnTo>
                  <a:lnTo>
                    <a:pt x="628" y="78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622" y="158"/>
                  </a:lnTo>
                  <a:lnTo>
                    <a:pt x="642" y="182"/>
                  </a:lnTo>
                  <a:lnTo>
                    <a:pt x="702" y="150"/>
                  </a:lnTo>
                  <a:lnTo>
                    <a:pt x="752" y="238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706" y="304"/>
                  </a:lnTo>
                  <a:lnTo>
                    <a:pt x="712" y="336"/>
                  </a:lnTo>
                  <a:lnTo>
                    <a:pt x="780" y="338"/>
                  </a:lnTo>
                  <a:lnTo>
                    <a:pt x="780" y="440"/>
                  </a:lnTo>
                  <a:lnTo>
                    <a:pt x="712" y="444"/>
                  </a:lnTo>
                  <a:lnTo>
                    <a:pt x="712" y="444"/>
                  </a:lnTo>
                  <a:lnTo>
                    <a:pt x="706" y="474"/>
                  </a:lnTo>
                  <a:lnTo>
                    <a:pt x="696" y="504"/>
                  </a:lnTo>
                  <a:lnTo>
                    <a:pt x="752" y="540"/>
                  </a:lnTo>
                  <a:lnTo>
                    <a:pt x="702" y="628"/>
                  </a:lnTo>
                  <a:lnTo>
                    <a:pt x="642" y="598"/>
                  </a:lnTo>
                  <a:lnTo>
                    <a:pt x="642" y="598"/>
                  </a:lnTo>
                  <a:lnTo>
                    <a:pt x="620" y="622"/>
                  </a:lnTo>
                  <a:lnTo>
                    <a:pt x="598" y="642"/>
                  </a:lnTo>
                  <a:lnTo>
                    <a:pt x="628" y="702"/>
                  </a:lnTo>
                  <a:lnTo>
                    <a:pt x="540" y="752"/>
                  </a:lnTo>
                  <a:lnTo>
                    <a:pt x="504" y="696"/>
                  </a:lnTo>
                  <a:lnTo>
                    <a:pt x="504" y="696"/>
                  </a:lnTo>
                  <a:lnTo>
                    <a:pt x="474" y="706"/>
                  </a:lnTo>
                  <a:lnTo>
                    <a:pt x="444" y="712"/>
                  </a:lnTo>
                  <a:lnTo>
                    <a:pt x="440" y="780"/>
                  </a:lnTo>
                  <a:close/>
                  <a:moveTo>
                    <a:pt x="356" y="762"/>
                  </a:moveTo>
                  <a:lnTo>
                    <a:pt x="424" y="762"/>
                  </a:lnTo>
                  <a:lnTo>
                    <a:pt x="426" y="698"/>
                  </a:lnTo>
                  <a:lnTo>
                    <a:pt x="434" y="696"/>
                  </a:lnTo>
                  <a:lnTo>
                    <a:pt x="434" y="696"/>
                  </a:lnTo>
                  <a:lnTo>
                    <a:pt x="470" y="688"/>
                  </a:lnTo>
                  <a:lnTo>
                    <a:pt x="504" y="678"/>
                  </a:lnTo>
                  <a:lnTo>
                    <a:pt x="512" y="674"/>
                  </a:lnTo>
                  <a:lnTo>
                    <a:pt x="546" y="728"/>
                  </a:lnTo>
                  <a:lnTo>
                    <a:pt x="604" y="694"/>
                  </a:lnTo>
                  <a:lnTo>
                    <a:pt x="576" y="638"/>
                  </a:lnTo>
                  <a:lnTo>
                    <a:pt x="580" y="632"/>
                  </a:lnTo>
                  <a:lnTo>
                    <a:pt x="580" y="632"/>
                  </a:lnTo>
                  <a:lnTo>
                    <a:pt x="608" y="608"/>
                  </a:lnTo>
                  <a:lnTo>
                    <a:pt x="632" y="582"/>
                  </a:lnTo>
                  <a:lnTo>
                    <a:pt x="638" y="576"/>
                  </a:lnTo>
                  <a:lnTo>
                    <a:pt x="694" y="604"/>
                  </a:lnTo>
                  <a:lnTo>
                    <a:pt x="728" y="546"/>
                  </a:lnTo>
                  <a:lnTo>
                    <a:pt x="674" y="512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88" y="470"/>
                  </a:lnTo>
                  <a:lnTo>
                    <a:pt x="696" y="434"/>
                  </a:lnTo>
                  <a:lnTo>
                    <a:pt x="696" y="426"/>
                  </a:lnTo>
                  <a:lnTo>
                    <a:pt x="762" y="424"/>
                  </a:lnTo>
                  <a:lnTo>
                    <a:pt x="762" y="356"/>
                  </a:lnTo>
                  <a:lnTo>
                    <a:pt x="696" y="352"/>
                  </a:lnTo>
                  <a:lnTo>
                    <a:pt x="696" y="346"/>
                  </a:lnTo>
                  <a:lnTo>
                    <a:pt x="696" y="346"/>
                  </a:lnTo>
                  <a:lnTo>
                    <a:pt x="688" y="310"/>
                  </a:lnTo>
                  <a:lnTo>
                    <a:pt x="676" y="274"/>
                  </a:lnTo>
                  <a:lnTo>
                    <a:pt x="674" y="268"/>
                  </a:lnTo>
                  <a:lnTo>
                    <a:pt x="728" y="234"/>
                  </a:lnTo>
                  <a:lnTo>
                    <a:pt x="694" y="174"/>
                  </a:lnTo>
                  <a:lnTo>
                    <a:pt x="638" y="204"/>
                  </a:lnTo>
                  <a:lnTo>
                    <a:pt x="632" y="198"/>
                  </a:lnTo>
                  <a:lnTo>
                    <a:pt x="632" y="198"/>
                  </a:lnTo>
                  <a:lnTo>
                    <a:pt x="608" y="170"/>
                  </a:lnTo>
                  <a:lnTo>
                    <a:pt x="580" y="146"/>
                  </a:lnTo>
                  <a:lnTo>
                    <a:pt x="576" y="142"/>
                  </a:lnTo>
                  <a:lnTo>
                    <a:pt x="604" y="84"/>
                  </a:lnTo>
                  <a:lnTo>
                    <a:pt x="546" y="50"/>
                  </a:lnTo>
                  <a:lnTo>
                    <a:pt x="512" y="104"/>
                  </a:lnTo>
                  <a:lnTo>
                    <a:pt x="504" y="102"/>
                  </a:lnTo>
                  <a:lnTo>
                    <a:pt x="504" y="102"/>
                  </a:lnTo>
                  <a:lnTo>
                    <a:pt x="470" y="90"/>
                  </a:lnTo>
                  <a:lnTo>
                    <a:pt x="434" y="84"/>
                  </a:lnTo>
                  <a:lnTo>
                    <a:pt x="426" y="82"/>
                  </a:lnTo>
                  <a:lnTo>
                    <a:pt x="424" y="18"/>
                  </a:lnTo>
                  <a:lnTo>
                    <a:pt x="356" y="18"/>
                  </a:lnTo>
                  <a:lnTo>
                    <a:pt x="352" y="82"/>
                  </a:lnTo>
                  <a:lnTo>
                    <a:pt x="346" y="84"/>
                  </a:lnTo>
                  <a:lnTo>
                    <a:pt x="346" y="84"/>
                  </a:lnTo>
                  <a:lnTo>
                    <a:pt x="308" y="90"/>
                  </a:lnTo>
                  <a:lnTo>
                    <a:pt x="274" y="102"/>
                  </a:lnTo>
                  <a:lnTo>
                    <a:pt x="268" y="104"/>
                  </a:lnTo>
                  <a:lnTo>
                    <a:pt x="232" y="50"/>
                  </a:lnTo>
                  <a:lnTo>
                    <a:pt x="174" y="84"/>
                  </a:lnTo>
                  <a:lnTo>
                    <a:pt x="204" y="14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70" y="170"/>
                  </a:lnTo>
                  <a:lnTo>
                    <a:pt x="146" y="198"/>
                  </a:lnTo>
                  <a:lnTo>
                    <a:pt x="142" y="204"/>
                  </a:lnTo>
                  <a:lnTo>
                    <a:pt x="84" y="174"/>
                  </a:lnTo>
                  <a:lnTo>
                    <a:pt x="50" y="234"/>
                  </a:lnTo>
                  <a:lnTo>
                    <a:pt x="104" y="268"/>
                  </a:lnTo>
                  <a:lnTo>
                    <a:pt x="102" y="274"/>
                  </a:lnTo>
                  <a:lnTo>
                    <a:pt x="102" y="274"/>
                  </a:lnTo>
                  <a:lnTo>
                    <a:pt x="90" y="310"/>
                  </a:lnTo>
                  <a:lnTo>
                    <a:pt x="84" y="346"/>
                  </a:lnTo>
                  <a:lnTo>
                    <a:pt x="82" y="352"/>
                  </a:lnTo>
                  <a:lnTo>
                    <a:pt x="18" y="356"/>
                  </a:lnTo>
                  <a:lnTo>
                    <a:pt x="18" y="424"/>
                  </a:lnTo>
                  <a:lnTo>
                    <a:pt x="82" y="426"/>
                  </a:lnTo>
                  <a:lnTo>
                    <a:pt x="84" y="434"/>
                  </a:lnTo>
                  <a:lnTo>
                    <a:pt x="84" y="434"/>
                  </a:lnTo>
                  <a:lnTo>
                    <a:pt x="90" y="470"/>
                  </a:lnTo>
                  <a:lnTo>
                    <a:pt x="102" y="504"/>
                  </a:lnTo>
                  <a:lnTo>
                    <a:pt x="104" y="512"/>
                  </a:lnTo>
                  <a:lnTo>
                    <a:pt x="50" y="546"/>
                  </a:lnTo>
                  <a:lnTo>
                    <a:pt x="84" y="604"/>
                  </a:lnTo>
                  <a:lnTo>
                    <a:pt x="142" y="576"/>
                  </a:lnTo>
                  <a:lnTo>
                    <a:pt x="146" y="582"/>
                  </a:lnTo>
                  <a:lnTo>
                    <a:pt x="146" y="582"/>
                  </a:lnTo>
                  <a:lnTo>
                    <a:pt x="170" y="608"/>
                  </a:lnTo>
                  <a:lnTo>
                    <a:pt x="198" y="632"/>
                  </a:lnTo>
                  <a:lnTo>
                    <a:pt x="204" y="638"/>
                  </a:lnTo>
                  <a:lnTo>
                    <a:pt x="174" y="694"/>
                  </a:lnTo>
                  <a:lnTo>
                    <a:pt x="232" y="728"/>
                  </a:lnTo>
                  <a:lnTo>
                    <a:pt x="268" y="674"/>
                  </a:lnTo>
                  <a:lnTo>
                    <a:pt x="274" y="678"/>
                  </a:lnTo>
                  <a:lnTo>
                    <a:pt x="274" y="678"/>
                  </a:lnTo>
                  <a:lnTo>
                    <a:pt x="308" y="688"/>
                  </a:lnTo>
                  <a:lnTo>
                    <a:pt x="346" y="696"/>
                  </a:lnTo>
                  <a:lnTo>
                    <a:pt x="352" y="698"/>
                  </a:lnTo>
                  <a:lnTo>
                    <a:pt x="356" y="76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030F76AD-5DFA-44F2-9874-6306193E4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7147" y="3182938"/>
              <a:ext cx="838200" cy="838200"/>
            </a:xfrm>
            <a:custGeom>
              <a:avLst/>
              <a:gdLst>
                <a:gd name="T0" fmla="*/ 236 w 528"/>
                <a:gd name="T1" fmla="*/ 526 h 528"/>
                <a:gd name="T2" fmla="*/ 160 w 528"/>
                <a:gd name="T3" fmla="*/ 506 h 528"/>
                <a:gd name="T4" fmla="*/ 96 w 528"/>
                <a:gd name="T5" fmla="*/ 468 h 528"/>
                <a:gd name="T6" fmla="*/ 44 w 528"/>
                <a:gd name="T7" fmla="*/ 412 h 528"/>
                <a:gd name="T8" fmla="*/ 12 w 528"/>
                <a:gd name="T9" fmla="*/ 342 h 528"/>
                <a:gd name="T10" fmla="*/ 0 w 528"/>
                <a:gd name="T11" fmla="*/ 264 h 528"/>
                <a:gd name="T12" fmla="*/ 4 w 528"/>
                <a:gd name="T13" fmla="*/ 210 h 528"/>
                <a:gd name="T14" fmla="*/ 32 w 528"/>
                <a:gd name="T15" fmla="*/ 138 h 528"/>
                <a:gd name="T16" fmla="*/ 76 w 528"/>
                <a:gd name="T17" fmla="*/ 78 h 528"/>
                <a:gd name="T18" fmla="*/ 138 w 528"/>
                <a:gd name="T19" fmla="*/ 32 h 528"/>
                <a:gd name="T20" fmla="*/ 210 w 528"/>
                <a:gd name="T21" fmla="*/ 6 h 528"/>
                <a:gd name="T22" fmla="*/ 264 w 528"/>
                <a:gd name="T23" fmla="*/ 0 h 528"/>
                <a:gd name="T24" fmla="*/ 342 w 528"/>
                <a:gd name="T25" fmla="*/ 12 h 528"/>
                <a:gd name="T26" fmla="*/ 410 w 528"/>
                <a:gd name="T27" fmla="*/ 44 h 528"/>
                <a:gd name="T28" fmla="*/ 466 w 528"/>
                <a:gd name="T29" fmla="*/ 96 h 528"/>
                <a:gd name="T30" fmla="*/ 506 w 528"/>
                <a:gd name="T31" fmla="*/ 160 h 528"/>
                <a:gd name="T32" fmla="*/ 526 w 528"/>
                <a:gd name="T33" fmla="*/ 236 h 528"/>
                <a:gd name="T34" fmla="*/ 526 w 528"/>
                <a:gd name="T35" fmla="*/ 290 h 528"/>
                <a:gd name="T36" fmla="*/ 506 w 528"/>
                <a:gd name="T37" fmla="*/ 366 h 528"/>
                <a:gd name="T38" fmla="*/ 466 w 528"/>
                <a:gd name="T39" fmla="*/ 432 h 528"/>
                <a:gd name="T40" fmla="*/ 410 w 528"/>
                <a:gd name="T41" fmla="*/ 482 h 528"/>
                <a:gd name="T42" fmla="*/ 342 w 528"/>
                <a:gd name="T43" fmla="*/ 516 h 528"/>
                <a:gd name="T44" fmla="*/ 264 w 528"/>
                <a:gd name="T45" fmla="*/ 528 h 528"/>
                <a:gd name="T46" fmla="*/ 264 w 528"/>
                <a:gd name="T47" fmla="*/ 18 h 528"/>
                <a:gd name="T48" fmla="*/ 190 w 528"/>
                <a:gd name="T49" fmla="*/ 28 h 528"/>
                <a:gd name="T50" fmla="*/ 126 w 528"/>
                <a:gd name="T51" fmla="*/ 60 h 528"/>
                <a:gd name="T52" fmla="*/ 74 w 528"/>
                <a:gd name="T53" fmla="*/ 108 h 528"/>
                <a:gd name="T54" fmla="*/ 36 w 528"/>
                <a:gd name="T55" fmla="*/ 168 h 528"/>
                <a:gd name="T56" fmla="*/ 18 w 528"/>
                <a:gd name="T57" fmla="*/ 238 h 528"/>
                <a:gd name="T58" fmla="*/ 18 w 528"/>
                <a:gd name="T59" fmla="*/ 288 h 528"/>
                <a:gd name="T60" fmla="*/ 36 w 528"/>
                <a:gd name="T61" fmla="*/ 360 h 528"/>
                <a:gd name="T62" fmla="*/ 74 w 528"/>
                <a:gd name="T63" fmla="*/ 420 h 528"/>
                <a:gd name="T64" fmla="*/ 126 w 528"/>
                <a:gd name="T65" fmla="*/ 468 h 528"/>
                <a:gd name="T66" fmla="*/ 190 w 528"/>
                <a:gd name="T67" fmla="*/ 498 h 528"/>
                <a:gd name="T68" fmla="*/ 264 w 528"/>
                <a:gd name="T69" fmla="*/ 510 h 528"/>
                <a:gd name="T70" fmla="*/ 312 w 528"/>
                <a:gd name="T71" fmla="*/ 504 h 528"/>
                <a:gd name="T72" fmla="*/ 380 w 528"/>
                <a:gd name="T73" fmla="*/ 480 h 528"/>
                <a:gd name="T74" fmla="*/ 438 w 528"/>
                <a:gd name="T75" fmla="*/ 438 h 528"/>
                <a:gd name="T76" fmla="*/ 480 w 528"/>
                <a:gd name="T77" fmla="*/ 380 h 528"/>
                <a:gd name="T78" fmla="*/ 504 w 528"/>
                <a:gd name="T79" fmla="*/ 314 h 528"/>
                <a:gd name="T80" fmla="*/ 510 w 528"/>
                <a:gd name="T81" fmla="*/ 264 h 528"/>
                <a:gd name="T82" fmla="*/ 498 w 528"/>
                <a:gd name="T83" fmla="*/ 190 h 528"/>
                <a:gd name="T84" fmla="*/ 468 w 528"/>
                <a:gd name="T85" fmla="*/ 126 h 528"/>
                <a:gd name="T86" fmla="*/ 420 w 528"/>
                <a:gd name="T87" fmla="*/ 74 h 528"/>
                <a:gd name="T88" fmla="*/ 360 w 528"/>
                <a:gd name="T89" fmla="*/ 38 h 528"/>
                <a:gd name="T90" fmla="*/ 288 w 528"/>
                <a:gd name="T91" fmla="*/ 1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8" h="528">
                  <a:moveTo>
                    <a:pt x="264" y="528"/>
                  </a:moveTo>
                  <a:lnTo>
                    <a:pt x="264" y="528"/>
                  </a:lnTo>
                  <a:lnTo>
                    <a:pt x="236" y="526"/>
                  </a:lnTo>
                  <a:lnTo>
                    <a:pt x="210" y="522"/>
                  </a:lnTo>
                  <a:lnTo>
                    <a:pt x="184" y="516"/>
                  </a:lnTo>
                  <a:lnTo>
                    <a:pt x="160" y="506"/>
                  </a:lnTo>
                  <a:lnTo>
                    <a:pt x="138" y="496"/>
                  </a:lnTo>
                  <a:lnTo>
                    <a:pt x="116" y="482"/>
                  </a:lnTo>
                  <a:lnTo>
                    <a:pt x="96" y="468"/>
                  </a:lnTo>
                  <a:lnTo>
                    <a:pt x="76" y="450"/>
                  </a:lnTo>
                  <a:lnTo>
                    <a:pt x="60" y="432"/>
                  </a:lnTo>
                  <a:lnTo>
                    <a:pt x="44" y="412"/>
                  </a:lnTo>
                  <a:lnTo>
                    <a:pt x="32" y="390"/>
                  </a:lnTo>
                  <a:lnTo>
                    <a:pt x="20" y="366"/>
                  </a:lnTo>
                  <a:lnTo>
                    <a:pt x="12" y="342"/>
                  </a:lnTo>
                  <a:lnTo>
                    <a:pt x="4" y="316"/>
                  </a:lnTo>
                  <a:lnTo>
                    <a:pt x="0" y="290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36"/>
                  </a:lnTo>
                  <a:lnTo>
                    <a:pt x="4" y="210"/>
                  </a:lnTo>
                  <a:lnTo>
                    <a:pt x="12" y="186"/>
                  </a:lnTo>
                  <a:lnTo>
                    <a:pt x="20" y="160"/>
                  </a:lnTo>
                  <a:lnTo>
                    <a:pt x="32" y="138"/>
                  </a:lnTo>
                  <a:lnTo>
                    <a:pt x="44" y="116"/>
                  </a:lnTo>
                  <a:lnTo>
                    <a:pt x="60" y="96"/>
                  </a:lnTo>
                  <a:lnTo>
                    <a:pt x="76" y="78"/>
                  </a:lnTo>
                  <a:lnTo>
                    <a:pt x="96" y="60"/>
                  </a:lnTo>
                  <a:lnTo>
                    <a:pt x="116" y="44"/>
                  </a:lnTo>
                  <a:lnTo>
                    <a:pt x="138" y="32"/>
                  </a:lnTo>
                  <a:lnTo>
                    <a:pt x="160" y="20"/>
                  </a:lnTo>
                  <a:lnTo>
                    <a:pt x="184" y="12"/>
                  </a:lnTo>
                  <a:lnTo>
                    <a:pt x="210" y="6"/>
                  </a:lnTo>
                  <a:lnTo>
                    <a:pt x="23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90" y="2"/>
                  </a:lnTo>
                  <a:lnTo>
                    <a:pt x="316" y="6"/>
                  </a:lnTo>
                  <a:lnTo>
                    <a:pt x="342" y="12"/>
                  </a:lnTo>
                  <a:lnTo>
                    <a:pt x="366" y="20"/>
                  </a:lnTo>
                  <a:lnTo>
                    <a:pt x="390" y="32"/>
                  </a:lnTo>
                  <a:lnTo>
                    <a:pt x="410" y="44"/>
                  </a:lnTo>
                  <a:lnTo>
                    <a:pt x="432" y="60"/>
                  </a:lnTo>
                  <a:lnTo>
                    <a:pt x="450" y="78"/>
                  </a:lnTo>
                  <a:lnTo>
                    <a:pt x="466" y="96"/>
                  </a:lnTo>
                  <a:lnTo>
                    <a:pt x="482" y="116"/>
                  </a:lnTo>
                  <a:lnTo>
                    <a:pt x="496" y="138"/>
                  </a:lnTo>
                  <a:lnTo>
                    <a:pt x="506" y="160"/>
                  </a:lnTo>
                  <a:lnTo>
                    <a:pt x="516" y="186"/>
                  </a:lnTo>
                  <a:lnTo>
                    <a:pt x="522" y="210"/>
                  </a:lnTo>
                  <a:lnTo>
                    <a:pt x="526" y="236"/>
                  </a:lnTo>
                  <a:lnTo>
                    <a:pt x="528" y="264"/>
                  </a:lnTo>
                  <a:lnTo>
                    <a:pt x="528" y="264"/>
                  </a:lnTo>
                  <a:lnTo>
                    <a:pt x="526" y="290"/>
                  </a:lnTo>
                  <a:lnTo>
                    <a:pt x="522" y="316"/>
                  </a:lnTo>
                  <a:lnTo>
                    <a:pt x="516" y="342"/>
                  </a:lnTo>
                  <a:lnTo>
                    <a:pt x="506" y="366"/>
                  </a:lnTo>
                  <a:lnTo>
                    <a:pt x="496" y="390"/>
                  </a:lnTo>
                  <a:lnTo>
                    <a:pt x="482" y="412"/>
                  </a:lnTo>
                  <a:lnTo>
                    <a:pt x="466" y="432"/>
                  </a:lnTo>
                  <a:lnTo>
                    <a:pt x="450" y="450"/>
                  </a:lnTo>
                  <a:lnTo>
                    <a:pt x="432" y="468"/>
                  </a:lnTo>
                  <a:lnTo>
                    <a:pt x="410" y="482"/>
                  </a:lnTo>
                  <a:lnTo>
                    <a:pt x="390" y="496"/>
                  </a:lnTo>
                  <a:lnTo>
                    <a:pt x="366" y="506"/>
                  </a:lnTo>
                  <a:lnTo>
                    <a:pt x="342" y="516"/>
                  </a:lnTo>
                  <a:lnTo>
                    <a:pt x="316" y="522"/>
                  </a:lnTo>
                  <a:lnTo>
                    <a:pt x="290" y="526"/>
                  </a:lnTo>
                  <a:lnTo>
                    <a:pt x="264" y="528"/>
                  </a:lnTo>
                  <a:lnTo>
                    <a:pt x="264" y="528"/>
                  </a:lnTo>
                  <a:close/>
                  <a:moveTo>
                    <a:pt x="264" y="18"/>
                  </a:moveTo>
                  <a:lnTo>
                    <a:pt x="264" y="18"/>
                  </a:lnTo>
                  <a:lnTo>
                    <a:pt x="238" y="18"/>
                  </a:lnTo>
                  <a:lnTo>
                    <a:pt x="214" y="22"/>
                  </a:lnTo>
                  <a:lnTo>
                    <a:pt x="190" y="28"/>
                  </a:lnTo>
                  <a:lnTo>
                    <a:pt x="168" y="38"/>
                  </a:lnTo>
                  <a:lnTo>
                    <a:pt x="146" y="48"/>
                  </a:lnTo>
                  <a:lnTo>
                    <a:pt x="126" y="60"/>
                  </a:lnTo>
                  <a:lnTo>
                    <a:pt x="106" y="74"/>
                  </a:lnTo>
                  <a:lnTo>
                    <a:pt x="90" y="90"/>
                  </a:lnTo>
                  <a:lnTo>
                    <a:pt x="74" y="108"/>
                  </a:lnTo>
                  <a:lnTo>
                    <a:pt x="60" y="126"/>
                  </a:lnTo>
                  <a:lnTo>
                    <a:pt x="48" y="146"/>
                  </a:lnTo>
                  <a:lnTo>
                    <a:pt x="36" y="168"/>
                  </a:lnTo>
                  <a:lnTo>
                    <a:pt x="28" y="190"/>
                  </a:lnTo>
                  <a:lnTo>
                    <a:pt x="22" y="214"/>
                  </a:lnTo>
                  <a:lnTo>
                    <a:pt x="18" y="238"/>
                  </a:lnTo>
                  <a:lnTo>
                    <a:pt x="18" y="264"/>
                  </a:lnTo>
                  <a:lnTo>
                    <a:pt x="18" y="264"/>
                  </a:lnTo>
                  <a:lnTo>
                    <a:pt x="18" y="288"/>
                  </a:lnTo>
                  <a:lnTo>
                    <a:pt x="22" y="314"/>
                  </a:lnTo>
                  <a:lnTo>
                    <a:pt x="28" y="336"/>
                  </a:lnTo>
                  <a:lnTo>
                    <a:pt x="36" y="360"/>
                  </a:lnTo>
                  <a:lnTo>
                    <a:pt x="48" y="380"/>
                  </a:lnTo>
                  <a:lnTo>
                    <a:pt x="60" y="402"/>
                  </a:lnTo>
                  <a:lnTo>
                    <a:pt x="74" y="420"/>
                  </a:lnTo>
                  <a:lnTo>
                    <a:pt x="90" y="438"/>
                  </a:lnTo>
                  <a:lnTo>
                    <a:pt x="106" y="454"/>
                  </a:lnTo>
                  <a:lnTo>
                    <a:pt x="126" y="468"/>
                  </a:lnTo>
                  <a:lnTo>
                    <a:pt x="146" y="480"/>
                  </a:lnTo>
                  <a:lnTo>
                    <a:pt x="168" y="490"/>
                  </a:lnTo>
                  <a:lnTo>
                    <a:pt x="190" y="498"/>
                  </a:lnTo>
                  <a:lnTo>
                    <a:pt x="214" y="504"/>
                  </a:lnTo>
                  <a:lnTo>
                    <a:pt x="238" y="508"/>
                  </a:lnTo>
                  <a:lnTo>
                    <a:pt x="264" y="510"/>
                  </a:lnTo>
                  <a:lnTo>
                    <a:pt x="264" y="510"/>
                  </a:lnTo>
                  <a:lnTo>
                    <a:pt x="288" y="508"/>
                  </a:lnTo>
                  <a:lnTo>
                    <a:pt x="312" y="504"/>
                  </a:lnTo>
                  <a:lnTo>
                    <a:pt x="336" y="498"/>
                  </a:lnTo>
                  <a:lnTo>
                    <a:pt x="360" y="490"/>
                  </a:lnTo>
                  <a:lnTo>
                    <a:pt x="380" y="480"/>
                  </a:lnTo>
                  <a:lnTo>
                    <a:pt x="400" y="468"/>
                  </a:lnTo>
                  <a:lnTo>
                    <a:pt x="420" y="454"/>
                  </a:lnTo>
                  <a:lnTo>
                    <a:pt x="438" y="438"/>
                  </a:lnTo>
                  <a:lnTo>
                    <a:pt x="454" y="420"/>
                  </a:lnTo>
                  <a:lnTo>
                    <a:pt x="468" y="402"/>
                  </a:lnTo>
                  <a:lnTo>
                    <a:pt x="480" y="380"/>
                  </a:lnTo>
                  <a:lnTo>
                    <a:pt x="490" y="360"/>
                  </a:lnTo>
                  <a:lnTo>
                    <a:pt x="498" y="336"/>
                  </a:lnTo>
                  <a:lnTo>
                    <a:pt x="504" y="314"/>
                  </a:lnTo>
                  <a:lnTo>
                    <a:pt x="508" y="288"/>
                  </a:lnTo>
                  <a:lnTo>
                    <a:pt x="510" y="264"/>
                  </a:lnTo>
                  <a:lnTo>
                    <a:pt x="510" y="264"/>
                  </a:lnTo>
                  <a:lnTo>
                    <a:pt x="508" y="238"/>
                  </a:lnTo>
                  <a:lnTo>
                    <a:pt x="504" y="214"/>
                  </a:lnTo>
                  <a:lnTo>
                    <a:pt x="498" y="190"/>
                  </a:lnTo>
                  <a:lnTo>
                    <a:pt x="490" y="168"/>
                  </a:lnTo>
                  <a:lnTo>
                    <a:pt x="480" y="146"/>
                  </a:lnTo>
                  <a:lnTo>
                    <a:pt x="468" y="126"/>
                  </a:lnTo>
                  <a:lnTo>
                    <a:pt x="454" y="108"/>
                  </a:lnTo>
                  <a:lnTo>
                    <a:pt x="438" y="90"/>
                  </a:lnTo>
                  <a:lnTo>
                    <a:pt x="420" y="74"/>
                  </a:lnTo>
                  <a:lnTo>
                    <a:pt x="400" y="60"/>
                  </a:lnTo>
                  <a:lnTo>
                    <a:pt x="380" y="48"/>
                  </a:lnTo>
                  <a:lnTo>
                    <a:pt x="360" y="38"/>
                  </a:lnTo>
                  <a:lnTo>
                    <a:pt x="336" y="28"/>
                  </a:lnTo>
                  <a:lnTo>
                    <a:pt x="312" y="22"/>
                  </a:lnTo>
                  <a:lnTo>
                    <a:pt x="288" y="18"/>
                  </a:lnTo>
                  <a:lnTo>
                    <a:pt x="264" y="18"/>
                  </a:lnTo>
                  <a:lnTo>
                    <a:pt x="264" y="18"/>
                  </a:lnTo>
                  <a:close/>
                </a:path>
              </a:pathLst>
            </a:custGeom>
            <a:solidFill>
              <a:srgbClr val="2E2E38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FEC4CE-70D5-486F-BAE1-E664DB3B468C}"/>
              </a:ext>
            </a:extLst>
          </p:cNvPr>
          <p:cNvGrpSpPr/>
          <p:nvPr/>
        </p:nvGrpSpPr>
        <p:grpSpPr>
          <a:xfrm>
            <a:off x="8912108" y="4048375"/>
            <a:ext cx="3196574" cy="2729379"/>
            <a:chOff x="6373887" y="3440124"/>
            <a:chExt cx="3196574" cy="2729379"/>
          </a:xfrm>
        </p:grpSpPr>
        <p:cxnSp>
          <p:nvCxnSpPr>
            <p:cNvPr id="190" name="Gerade Verbindung mit Pfeil 34">
              <a:extLst>
                <a:ext uri="{FF2B5EF4-FFF2-40B4-BE49-F238E27FC236}">
                  <a16:creationId xmlns:a16="http://schemas.microsoft.com/office/drawing/2014/main" id="{ECE09FC8-4546-4678-8AE3-989A851A497C}"/>
                </a:ext>
              </a:extLst>
            </p:cNvPr>
            <p:cNvCxnSpPr/>
            <p:nvPr/>
          </p:nvCxnSpPr>
          <p:spPr>
            <a:xfrm flipH="1" flipV="1">
              <a:off x="8776522" y="5175794"/>
              <a:ext cx="386707" cy="4719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1" name="Gerade Verbindung mit Pfeil 35">
              <a:extLst>
                <a:ext uri="{FF2B5EF4-FFF2-40B4-BE49-F238E27FC236}">
                  <a16:creationId xmlns:a16="http://schemas.microsoft.com/office/drawing/2014/main" id="{D6F0C58E-1FD3-424F-9BE8-B6BADF609846}"/>
                </a:ext>
              </a:extLst>
            </p:cNvPr>
            <p:cNvCxnSpPr/>
            <p:nvPr/>
          </p:nvCxnSpPr>
          <p:spPr>
            <a:xfrm flipV="1">
              <a:off x="7519909" y="3867479"/>
              <a:ext cx="173011" cy="654065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2" name="Gerade Verbindung mit Pfeil 46">
              <a:extLst>
                <a:ext uri="{FF2B5EF4-FFF2-40B4-BE49-F238E27FC236}">
                  <a16:creationId xmlns:a16="http://schemas.microsoft.com/office/drawing/2014/main" id="{45D1ECFE-DE62-4D46-9C56-9CF161FE504A}"/>
                </a:ext>
              </a:extLst>
            </p:cNvPr>
            <p:cNvCxnSpPr/>
            <p:nvPr/>
          </p:nvCxnSpPr>
          <p:spPr>
            <a:xfrm>
              <a:off x="6868290" y="4758852"/>
              <a:ext cx="324000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3" name="Gerade Verbindung mit Pfeil 47">
              <a:extLst>
                <a:ext uri="{FF2B5EF4-FFF2-40B4-BE49-F238E27FC236}">
                  <a16:creationId xmlns:a16="http://schemas.microsoft.com/office/drawing/2014/main" id="{57C633D7-25F9-4ECD-9ECA-BAECA71512E3}"/>
                </a:ext>
              </a:extLst>
            </p:cNvPr>
            <p:cNvCxnSpPr/>
            <p:nvPr/>
          </p:nvCxnSpPr>
          <p:spPr>
            <a:xfrm flipV="1">
              <a:off x="7767256" y="4768686"/>
              <a:ext cx="288000" cy="454"/>
            </a:xfrm>
            <a:prstGeom prst="straightConnector1">
              <a:avLst/>
            </a:prstGeom>
            <a:noFill/>
            <a:ln w="1587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4" name="Gerade Verbindung mit Pfeil 152">
              <a:extLst>
                <a:ext uri="{FF2B5EF4-FFF2-40B4-BE49-F238E27FC236}">
                  <a16:creationId xmlns:a16="http://schemas.microsoft.com/office/drawing/2014/main" id="{8B6F8AC0-FED7-44C2-8429-D09EDDD7291A}"/>
                </a:ext>
              </a:extLst>
            </p:cNvPr>
            <p:cNvCxnSpPr>
              <a:stCxn id="212" idx="3"/>
            </p:cNvCxnSpPr>
            <p:nvPr/>
          </p:nvCxnSpPr>
          <p:spPr>
            <a:xfrm flipH="1">
              <a:off x="8767098" y="3870315"/>
              <a:ext cx="307496" cy="4680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5" name="Gerade Verbindung mit Pfeil 155">
              <a:extLst>
                <a:ext uri="{FF2B5EF4-FFF2-40B4-BE49-F238E27FC236}">
                  <a16:creationId xmlns:a16="http://schemas.microsoft.com/office/drawing/2014/main" id="{34BA954F-9E09-4C6E-B75F-B8AD918C2E8E}"/>
                </a:ext>
              </a:extLst>
            </p:cNvPr>
            <p:cNvCxnSpPr>
              <a:stCxn id="196" idx="6"/>
              <a:endCxn id="212" idx="2"/>
            </p:cNvCxnSpPr>
            <p:nvPr/>
          </p:nvCxnSpPr>
          <p:spPr>
            <a:xfrm>
              <a:off x="7923507" y="3689175"/>
              <a:ext cx="107727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dash"/>
              <a:tailEnd type="triangle"/>
            </a:ln>
            <a:effectLst/>
          </p:spPr>
        </p:cxnSp>
        <p:sp>
          <p:nvSpPr>
            <p:cNvPr id="196" name="Ellipse 32">
              <a:extLst>
                <a:ext uri="{FF2B5EF4-FFF2-40B4-BE49-F238E27FC236}">
                  <a16:creationId xmlns:a16="http://schemas.microsoft.com/office/drawing/2014/main" id="{78EA17C1-8049-4DFC-AA8D-64414B7C85E9}"/>
                </a:ext>
              </a:extLst>
            </p:cNvPr>
            <p:cNvSpPr/>
            <p:nvPr/>
          </p:nvSpPr>
          <p:spPr bwMode="auto">
            <a:xfrm>
              <a:off x="7551821" y="3503332"/>
              <a:ext cx="371686" cy="371685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7" name="Ellipse 37">
              <a:extLst>
                <a:ext uri="{FF2B5EF4-FFF2-40B4-BE49-F238E27FC236}">
                  <a16:creationId xmlns:a16="http://schemas.microsoft.com/office/drawing/2014/main" id="{3B19E877-0C4E-4DD2-8F2C-837AECE7EBB9}"/>
                </a:ext>
              </a:extLst>
            </p:cNvPr>
            <p:cNvSpPr/>
            <p:nvPr/>
          </p:nvSpPr>
          <p:spPr bwMode="auto">
            <a:xfrm>
              <a:off x="6417493" y="4543727"/>
              <a:ext cx="430249" cy="43024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8" name="Ellipse 38">
              <a:extLst>
                <a:ext uri="{FF2B5EF4-FFF2-40B4-BE49-F238E27FC236}">
                  <a16:creationId xmlns:a16="http://schemas.microsoft.com/office/drawing/2014/main" id="{9667460A-DB2C-4838-A195-61F3439F159E}"/>
                </a:ext>
              </a:extLst>
            </p:cNvPr>
            <p:cNvSpPr/>
            <p:nvPr/>
          </p:nvSpPr>
          <p:spPr bwMode="auto">
            <a:xfrm>
              <a:off x="8062242" y="4287373"/>
              <a:ext cx="942958" cy="942958"/>
            </a:xfrm>
            <a:prstGeom prst="ellipse">
              <a:avLst/>
            </a:prstGeom>
            <a:solidFill>
              <a:srgbClr val="FFE76D"/>
            </a:solidFill>
            <a:ln w="4127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998" b="1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9" name="Ellipse 65">
              <a:extLst>
                <a:ext uri="{FF2B5EF4-FFF2-40B4-BE49-F238E27FC236}">
                  <a16:creationId xmlns:a16="http://schemas.microsoft.com/office/drawing/2014/main" id="{91AD555E-1399-4C19-B774-19094E9757BE}"/>
                </a:ext>
              </a:extLst>
            </p:cNvPr>
            <p:cNvSpPr/>
            <p:nvPr/>
          </p:nvSpPr>
          <p:spPr bwMode="auto">
            <a:xfrm>
              <a:off x="7365130" y="5518465"/>
              <a:ext cx="572829" cy="57282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0" name="Rad 66">
              <a:extLst>
                <a:ext uri="{FF2B5EF4-FFF2-40B4-BE49-F238E27FC236}">
                  <a16:creationId xmlns:a16="http://schemas.microsoft.com/office/drawing/2014/main" id="{EEE0A282-285E-490C-8DAB-02A2DA2E7174}"/>
                </a:ext>
              </a:extLst>
            </p:cNvPr>
            <p:cNvSpPr/>
            <p:nvPr/>
          </p:nvSpPr>
          <p:spPr bwMode="auto">
            <a:xfrm>
              <a:off x="7324924" y="5478259"/>
              <a:ext cx="653241" cy="653241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1" name="Rad 67">
              <a:extLst>
                <a:ext uri="{FF2B5EF4-FFF2-40B4-BE49-F238E27FC236}">
                  <a16:creationId xmlns:a16="http://schemas.microsoft.com/office/drawing/2014/main" id="{CBB7FBA1-A6E8-466F-A973-58B76CF0795A}"/>
                </a:ext>
              </a:extLst>
            </p:cNvPr>
            <p:cNvSpPr/>
            <p:nvPr/>
          </p:nvSpPr>
          <p:spPr bwMode="auto">
            <a:xfrm>
              <a:off x="7286920" y="5440255"/>
              <a:ext cx="729248" cy="729248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2" name="Rad 40">
              <a:extLst>
                <a:ext uri="{FF2B5EF4-FFF2-40B4-BE49-F238E27FC236}">
                  <a16:creationId xmlns:a16="http://schemas.microsoft.com/office/drawing/2014/main" id="{20FCB171-D81E-4A2E-82CA-F066562C7C37}"/>
                </a:ext>
              </a:extLst>
            </p:cNvPr>
            <p:cNvSpPr/>
            <p:nvPr/>
          </p:nvSpPr>
          <p:spPr bwMode="auto">
            <a:xfrm>
              <a:off x="6373887" y="4500121"/>
              <a:ext cx="517460" cy="51746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3" name="Ellipse 41">
              <a:extLst>
                <a:ext uri="{FF2B5EF4-FFF2-40B4-BE49-F238E27FC236}">
                  <a16:creationId xmlns:a16="http://schemas.microsoft.com/office/drawing/2014/main" id="{4542364D-C64B-41DD-9D6C-3F5548446201}"/>
                </a:ext>
              </a:extLst>
            </p:cNvPr>
            <p:cNvSpPr/>
            <p:nvPr/>
          </p:nvSpPr>
          <p:spPr bwMode="auto">
            <a:xfrm>
              <a:off x="9096607" y="5582434"/>
              <a:ext cx="430249" cy="43024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0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4" name="Rad 42">
              <a:extLst>
                <a:ext uri="{FF2B5EF4-FFF2-40B4-BE49-F238E27FC236}">
                  <a16:creationId xmlns:a16="http://schemas.microsoft.com/office/drawing/2014/main" id="{478557E0-148A-4A3E-AD8E-F2FB6614842F}"/>
                </a:ext>
              </a:extLst>
            </p:cNvPr>
            <p:cNvSpPr/>
            <p:nvPr/>
          </p:nvSpPr>
          <p:spPr bwMode="auto">
            <a:xfrm>
              <a:off x="9053001" y="5538828"/>
              <a:ext cx="517460" cy="51746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" name="Ellipse 54">
              <a:extLst>
                <a:ext uri="{FF2B5EF4-FFF2-40B4-BE49-F238E27FC236}">
                  <a16:creationId xmlns:a16="http://schemas.microsoft.com/office/drawing/2014/main" id="{8FA5A780-8655-4AC6-837A-A0A89B420B15}"/>
                </a:ext>
              </a:extLst>
            </p:cNvPr>
            <p:cNvSpPr/>
            <p:nvPr/>
          </p:nvSpPr>
          <p:spPr bwMode="auto">
            <a:xfrm>
              <a:off x="7193687" y="4492560"/>
              <a:ext cx="572829" cy="572829"/>
            </a:xfrm>
            <a:prstGeom prst="ellipse">
              <a:avLst/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98" b="1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</a:rPr>
                <a:t>A</a:t>
              </a:r>
            </a:p>
          </p:txBody>
        </p:sp>
        <p:sp>
          <p:nvSpPr>
            <p:cNvPr id="206" name="Freeform 593" descr="© INSCALE GmbH, 21.06.2010">
              <a:extLst>
                <a:ext uri="{FF2B5EF4-FFF2-40B4-BE49-F238E27FC236}">
                  <a16:creationId xmlns:a16="http://schemas.microsoft.com/office/drawing/2014/main" id="{C2E913D2-1F21-418E-A387-4A16E24FA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03713" y="4505182"/>
              <a:ext cx="322114" cy="320534"/>
            </a:xfrm>
            <a:custGeom>
              <a:avLst/>
              <a:gdLst>
                <a:gd name="T0" fmla="*/ 2251 w 2251"/>
                <a:gd name="T1" fmla="*/ 1283 h 2250"/>
                <a:gd name="T2" fmla="*/ 2251 w 2251"/>
                <a:gd name="T3" fmla="*/ 967 h 2250"/>
                <a:gd name="T4" fmla="*/ 2006 w 2251"/>
                <a:gd name="T5" fmla="*/ 967 h 2250"/>
                <a:gd name="T6" fmla="*/ 1967 w 2251"/>
                <a:gd name="T7" fmla="*/ 821 h 2250"/>
                <a:gd name="T8" fmla="*/ 2179 w 2251"/>
                <a:gd name="T9" fmla="*/ 699 h 2250"/>
                <a:gd name="T10" fmla="*/ 2021 w 2251"/>
                <a:gd name="T11" fmla="*/ 426 h 2250"/>
                <a:gd name="T12" fmla="*/ 1809 w 2251"/>
                <a:gd name="T13" fmla="*/ 548 h 2250"/>
                <a:gd name="T14" fmla="*/ 1703 w 2251"/>
                <a:gd name="T15" fmla="*/ 441 h 2250"/>
                <a:gd name="T16" fmla="*/ 1825 w 2251"/>
                <a:gd name="T17" fmla="*/ 229 h 2250"/>
                <a:gd name="T18" fmla="*/ 1551 w 2251"/>
                <a:gd name="T19" fmla="*/ 71 h 2250"/>
                <a:gd name="T20" fmla="*/ 1429 w 2251"/>
                <a:gd name="T21" fmla="*/ 283 h 2250"/>
                <a:gd name="T22" fmla="*/ 1283 w 2251"/>
                <a:gd name="T23" fmla="*/ 244 h 2250"/>
                <a:gd name="T24" fmla="*/ 1283 w 2251"/>
                <a:gd name="T25" fmla="*/ 0 h 2250"/>
                <a:gd name="T26" fmla="*/ 967 w 2251"/>
                <a:gd name="T27" fmla="*/ 0 h 2250"/>
                <a:gd name="T28" fmla="*/ 967 w 2251"/>
                <a:gd name="T29" fmla="*/ 244 h 2250"/>
                <a:gd name="T30" fmla="*/ 822 w 2251"/>
                <a:gd name="T31" fmla="*/ 283 h 2250"/>
                <a:gd name="T32" fmla="*/ 700 w 2251"/>
                <a:gd name="T33" fmla="*/ 71 h 2250"/>
                <a:gd name="T34" fmla="*/ 426 w 2251"/>
                <a:gd name="T35" fmla="*/ 229 h 2250"/>
                <a:gd name="T36" fmla="*/ 548 w 2251"/>
                <a:gd name="T37" fmla="*/ 441 h 2250"/>
                <a:gd name="T38" fmla="*/ 442 w 2251"/>
                <a:gd name="T39" fmla="*/ 548 h 2250"/>
                <a:gd name="T40" fmla="*/ 230 w 2251"/>
                <a:gd name="T41" fmla="*/ 426 h 2250"/>
                <a:gd name="T42" fmla="*/ 72 w 2251"/>
                <a:gd name="T43" fmla="*/ 699 h 2250"/>
                <a:gd name="T44" fmla="*/ 284 w 2251"/>
                <a:gd name="T45" fmla="*/ 821 h 2250"/>
                <a:gd name="T46" fmla="*/ 245 w 2251"/>
                <a:gd name="T47" fmla="*/ 967 h 2250"/>
                <a:gd name="T48" fmla="*/ 0 w 2251"/>
                <a:gd name="T49" fmla="*/ 967 h 2250"/>
                <a:gd name="T50" fmla="*/ 0 w 2251"/>
                <a:gd name="T51" fmla="*/ 1283 h 2250"/>
                <a:gd name="T52" fmla="*/ 245 w 2251"/>
                <a:gd name="T53" fmla="*/ 1283 h 2250"/>
                <a:gd name="T54" fmla="*/ 284 w 2251"/>
                <a:gd name="T55" fmla="*/ 1428 h 2250"/>
                <a:gd name="T56" fmla="*/ 72 w 2251"/>
                <a:gd name="T57" fmla="*/ 1551 h 2250"/>
                <a:gd name="T58" fmla="*/ 230 w 2251"/>
                <a:gd name="T59" fmla="*/ 1824 h 2250"/>
                <a:gd name="T60" fmla="*/ 442 w 2251"/>
                <a:gd name="T61" fmla="*/ 1702 h 2250"/>
                <a:gd name="T62" fmla="*/ 548 w 2251"/>
                <a:gd name="T63" fmla="*/ 1809 h 2250"/>
                <a:gd name="T64" fmla="*/ 426 w 2251"/>
                <a:gd name="T65" fmla="*/ 2020 h 2250"/>
                <a:gd name="T66" fmla="*/ 700 w 2251"/>
                <a:gd name="T67" fmla="*/ 2178 h 2250"/>
                <a:gd name="T68" fmla="*/ 822 w 2251"/>
                <a:gd name="T69" fmla="*/ 1966 h 2250"/>
                <a:gd name="T70" fmla="*/ 967 w 2251"/>
                <a:gd name="T71" fmla="*/ 2005 h 2250"/>
                <a:gd name="T72" fmla="*/ 967 w 2251"/>
                <a:gd name="T73" fmla="*/ 2250 h 2250"/>
                <a:gd name="T74" fmla="*/ 1283 w 2251"/>
                <a:gd name="T75" fmla="*/ 2250 h 2250"/>
                <a:gd name="T76" fmla="*/ 1283 w 2251"/>
                <a:gd name="T77" fmla="*/ 2005 h 2250"/>
                <a:gd name="T78" fmla="*/ 1429 w 2251"/>
                <a:gd name="T79" fmla="*/ 1966 h 2250"/>
                <a:gd name="T80" fmla="*/ 1551 w 2251"/>
                <a:gd name="T81" fmla="*/ 2178 h 2250"/>
                <a:gd name="T82" fmla="*/ 1825 w 2251"/>
                <a:gd name="T83" fmla="*/ 2020 h 2250"/>
                <a:gd name="T84" fmla="*/ 1703 w 2251"/>
                <a:gd name="T85" fmla="*/ 1809 h 2250"/>
                <a:gd name="T86" fmla="*/ 1809 w 2251"/>
                <a:gd name="T87" fmla="*/ 1702 h 2250"/>
                <a:gd name="T88" fmla="*/ 2021 w 2251"/>
                <a:gd name="T89" fmla="*/ 1824 h 2250"/>
                <a:gd name="T90" fmla="*/ 2179 w 2251"/>
                <a:gd name="T91" fmla="*/ 1551 h 2250"/>
                <a:gd name="T92" fmla="*/ 1967 w 2251"/>
                <a:gd name="T93" fmla="*/ 1428 h 2250"/>
                <a:gd name="T94" fmla="*/ 2006 w 2251"/>
                <a:gd name="T95" fmla="*/ 1283 h 2250"/>
                <a:gd name="T96" fmla="*/ 2251 w 2251"/>
                <a:gd name="T97" fmla="*/ 1283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51" h="2250">
                  <a:moveTo>
                    <a:pt x="2251" y="1283"/>
                  </a:moveTo>
                  <a:cubicBezTo>
                    <a:pt x="2251" y="967"/>
                    <a:pt x="2251" y="967"/>
                    <a:pt x="2251" y="967"/>
                  </a:cubicBezTo>
                  <a:cubicBezTo>
                    <a:pt x="2006" y="967"/>
                    <a:pt x="2006" y="967"/>
                    <a:pt x="2006" y="967"/>
                  </a:cubicBezTo>
                  <a:cubicBezTo>
                    <a:pt x="1997" y="917"/>
                    <a:pt x="1984" y="868"/>
                    <a:pt x="1967" y="821"/>
                  </a:cubicBezTo>
                  <a:cubicBezTo>
                    <a:pt x="2179" y="699"/>
                    <a:pt x="2179" y="699"/>
                    <a:pt x="2179" y="699"/>
                  </a:cubicBezTo>
                  <a:cubicBezTo>
                    <a:pt x="2021" y="426"/>
                    <a:pt x="2021" y="426"/>
                    <a:pt x="2021" y="426"/>
                  </a:cubicBezTo>
                  <a:cubicBezTo>
                    <a:pt x="1809" y="548"/>
                    <a:pt x="1809" y="548"/>
                    <a:pt x="1809" y="548"/>
                  </a:cubicBezTo>
                  <a:cubicBezTo>
                    <a:pt x="1777" y="509"/>
                    <a:pt x="1741" y="473"/>
                    <a:pt x="1703" y="441"/>
                  </a:cubicBezTo>
                  <a:cubicBezTo>
                    <a:pt x="1825" y="229"/>
                    <a:pt x="1825" y="229"/>
                    <a:pt x="1825" y="229"/>
                  </a:cubicBezTo>
                  <a:cubicBezTo>
                    <a:pt x="1551" y="71"/>
                    <a:pt x="1551" y="71"/>
                    <a:pt x="1551" y="71"/>
                  </a:cubicBezTo>
                  <a:cubicBezTo>
                    <a:pt x="1429" y="283"/>
                    <a:pt x="1429" y="283"/>
                    <a:pt x="1429" y="283"/>
                  </a:cubicBezTo>
                  <a:cubicBezTo>
                    <a:pt x="1382" y="266"/>
                    <a:pt x="1334" y="253"/>
                    <a:pt x="1283" y="244"/>
                  </a:cubicBezTo>
                  <a:cubicBezTo>
                    <a:pt x="1283" y="0"/>
                    <a:pt x="1283" y="0"/>
                    <a:pt x="1283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967" y="244"/>
                    <a:pt x="967" y="244"/>
                    <a:pt x="967" y="244"/>
                  </a:cubicBezTo>
                  <a:cubicBezTo>
                    <a:pt x="917" y="253"/>
                    <a:pt x="869" y="267"/>
                    <a:pt x="822" y="283"/>
                  </a:cubicBezTo>
                  <a:cubicBezTo>
                    <a:pt x="700" y="71"/>
                    <a:pt x="700" y="71"/>
                    <a:pt x="700" y="71"/>
                  </a:cubicBezTo>
                  <a:cubicBezTo>
                    <a:pt x="426" y="229"/>
                    <a:pt x="426" y="229"/>
                    <a:pt x="426" y="229"/>
                  </a:cubicBezTo>
                  <a:cubicBezTo>
                    <a:pt x="548" y="441"/>
                    <a:pt x="548" y="441"/>
                    <a:pt x="548" y="441"/>
                  </a:cubicBezTo>
                  <a:cubicBezTo>
                    <a:pt x="510" y="473"/>
                    <a:pt x="474" y="509"/>
                    <a:pt x="442" y="548"/>
                  </a:cubicBezTo>
                  <a:cubicBezTo>
                    <a:pt x="230" y="426"/>
                    <a:pt x="230" y="426"/>
                    <a:pt x="230" y="426"/>
                  </a:cubicBezTo>
                  <a:cubicBezTo>
                    <a:pt x="72" y="699"/>
                    <a:pt x="72" y="699"/>
                    <a:pt x="72" y="699"/>
                  </a:cubicBezTo>
                  <a:cubicBezTo>
                    <a:pt x="284" y="821"/>
                    <a:pt x="284" y="821"/>
                    <a:pt x="284" y="821"/>
                  </a:cubicBezTo>
                  <a:cubicBezTo>
                    <a:pt x="267" y="868"/>
                    <a:pt x="254" y="917"/>
                    <a:pt x="245" y="967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0" y="1283"/>
                    <a:pt x="0" y="1283"/>
                    <a:pt x="0" y="1283"/>
                  </a:cubicBezTo>
                  <a:cubicBezTo>
                    <a:pt x="245" y="1283"/>
                    <a:pt x="245" y="1283"/>
                    <a:pt x="245" y="1283"/>
                  </a:cubicBezTo>
                  <a:cubicBezTo>
                    <a:pt x="254" y="1333"/>
                    <a:pt x="267" y="1381"/>
                    <a:pt x="284" y="1428"/>
                  </a:cubicBezTo>
                  <a:cubicBezTo>
                    <a:pt x="72" y="1551"/>
                    <a:pt x="72" y="1551"/>
                    <a:pt x="72" y="1551"/>
                  </a:cubicBezTo>
                  <a:cubicBezTo>
                    <a:pt x="230" y="1824"/>
                    <a:pt x="230" y="1824"/>
                    <a:pt x="230" y="1824"/>
                  </a:cubicBezTo>
                  <a:cubicBezTo>
                    <a:pt x="442" y="1702"/>
                    <a:pt x="442" y="1702"/>
                    <a:pt x="442" y="1702"/>
                  </a:cubicBezTo>
                  <a:cubicBezTo>
                    <a:pt x="474" y="1741"/>
                    <a:pt x="510" y="1776"/>
                    <a:pt x="548" y="1809"/>
                  </a:cubicBezTo>
                  <a:cubicBezTo>
                    <a:pt x="426" y="2020"/>
                    <a:pt x="426" y="2020"/>
                    <a:pt x="426" y="2020"/>
                  </a:cubicBezTo>
                  <a:cubicBezTo>
                    <a:pt x="700" y="2178"/>
                    <a:pt x="700" y="2178"/>
                    <a:pt x="700" y="2178"/>
                  </a:cubicBezTo>
                  <a:cubicBezTo>
                    <a:pt x="822" y="1966"/>
                    <a:pt x="822" y="1966"/>
                    <a:pt x="822" y="1966"/>
                  </a:cubicBezTo>
                  <a:cubicBezTo>
                    <a:pt x="869" y="1983"/>
                    <a:pt x="917" y="1996"/>
                    <a:pt x="967" y="2005"/>
                  </a:cubicBezTo>
                  <a:cubicBezTo>
                    <a:pt x="967" y="2250"/>
                    <a:pt x="967" y="2250"/>
                    <a:pt x="967" y="2250"/>
                  </a:cubicBezTo>
                  <a:cubicBezTo>
                    <a:pt x="1283" y="2250"/>
                    <a:pt x="1283" y="2250"/>
                    <a:pt x="1283" y="2250"/>
                  </a:cubicBezTo>
                  <a:cubicBezTo>
                    <a:pt x="1283" y="2005"/>
                    <a:pt x="1283" y="2005"/>
                    <a:pt x="1283" y="2005"/>
                  </a:cubicBezTo>
                  <a:cubicBezTo>
                    <a:pt x="1334" y="1996"/>
                    <a:pt x="1382" y="1983"/>
                    <a:pt x="1429" y="1966"/>
                  </a:cubicBezTo>
                  <a:cubicBezTo>
                    <a:pt x="1551" y="2178"/>
                    <a:pt x="1551" y="2178"/>
                    <a:pt x="1551" y="2178"/>
                  </a:cubicBezTo>
                  <a:cubicBezTo>
                    <a:pt x="1825" y="2020"/>
                    <a:pt x="1825" y="2020"/>
                    <a:pt x="1825" y="2020"/>
                  </a:cubicBezTo>
                  <a:cubicBezTo>
                    <a:pt x="1703" y="1809"/>
                    <a:pt x="1703" y="1809"/>
                    <a:pt x="1703" y="1809"/>
                  </a:cubicBezTo>
                  <a:cubicBezTo>
                    <a:pt x="1741" y="1776"/>
                    <a:pt x="1777" y="1741"/>
                    <a:pt x="1809" y="1702"/>
                  </a:cubicBezTo>
                  <a:cubicBezTo>
                    <a:pt x="2021" y="1824"/>
                    <a:pt x="2021" y="1824"/>
                    <a:pt x="2021" y="1824"/>
                  </a:cubicBezTo>
                  <a:cubicBezTo>
                    <a:pt x="2179" y="1551"/>
                    <a:pt x="2179" y="1551"/>
                    <a:pt x="2179" y="1551"/>
                  </a:cubicBezTo>
                  <a:cubicBezTo>
                    <a:pt x="1967" y="1428"/>
                    <a:pt x="1967" y="1428"/>
                    <a:pt x="1967" y="1428"/>
                  </a:cubicBezTo>
                  <a:cubicBezTo>
                    <a:pt x="1984" y="1381"/>
                    <a:pt x="1997" y="1333"/>
                    <a:pt x="2006" y="1283"/>
                  </a:cubicBezTo>
                  <a:lnTo>
                    <a:pt x="2251" y="1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7" name="Oval 594" descr="© INSCALE GmbH, 21.06.2010">
              <a:extLst>
                <a:ext uri="{FF2B5EF4-FFF2-40B4-BE49-F238E27FC236}">
                  <a16:creationId xmlns:a16="http://schemas.microsoft.com/office/drawing/2014/main" id="{647B1838-B821-4B14-8491-BDF0BB9F5F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23715" y="4625185"/>
              <a:ext cx="80529" cy="78949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8" name="Freeform 595" descr="© INSCALE GmbH, 21.06.2010">
              <a:extLst>
                <a:ext uri="{FF2B5EF4-FFF2-40B4-BE49-F238E27FC236}">
                  <a16:creationId xmlns:a16="http://schemas.microsoft.com/office/drawing/2014/main" id="{2B19F563-F6A7-47AE-A674-D7F7D57BF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8529508" y="4762557"/>
              <a:ext cx="244743" cy="244743"/>
            </a:xfrm>
            <a:custGeom>
              <a:avLst/>
              <a:gdLst>
                <a:gd name="T0" fmla="*/ 1721 w 1721"/>
                <a:gd name="T1" fmla="*/ 979 h 1721"/>
                <a:gd name="T2" fmla="*/ 1721 w 1721"/>
                <a:gd name="T3" fmla="*/ 742 h 1721"/>
                <a:gd name="T4" fmla="*/ 1535 w 1721"/>
                <a:gd name="T5" fmla="*/ 742 h 1721"/>
                <a:gd name="T6" fmla="*/ 1504 w 1721"/>
                <a:gd name="T7" fmla="*/ 626 h 1721"/>
                <a:gd name="T8" fmla="*/ 1665 w 1721"/>
                <a:gd name="T9" fmla="*/ 533 h 1721"/>
                <a:gd name="T10" fmla="*/ 1547 w 1721"/>
                <a:gd name="T11" fmla="*/ 328 h 1721"/>
                <a:gd name="T12" fmla="*/ 1385 w 1721"/>
                <a:gd name="T13" fmla="*/ 421 h 1721"/>
                <a:gd name="T14" fmla="*/ 1301 w 1721"/>
                <a:gd name="T15" fmla="*/ 336 h 1721"/>
                <a:gd name="T16" fmla="*/ 1394 w 1721"/>
                <a:gd name="T17" fmla="*/ 174 h 1721"/>
                <a:gd name="T18" fmla="*/ 1188 w 1721"/>
                <a:gd name="T19" fmla="*/ 56 h 1721"/>
                <a:gd name="T20" fmla="*/ 1095 w 1721"/>
                <a:gd name="T21" fmla="*/ 218 h 1721"/>
                <a:gd name="T22" fmla="*/ 979 w 1721"/>
                <a:gd name="T23" fmla="*/ 187 h 1721"/>
                <a:gd name="T24" fmla="*/ 979 w 1721"/>
                <a:gd name="T25" fmla="*/ 0 h 1721"/>
                <a:gd name="T26" fmla="*/ 742 w 1721"/>
                <a:gd name="T27" fmla="*/ 0 h 1721"/>
                <a:gd name="T28" fmla="*/ 742 w 1721"/>
                <a:gd name="T29" fmla="*/ 187 h 1721"/>
                <a:gd name="T30" fmla="*/ 627 w 1721"/>
                <a:gd name="T31" fmla="*/ 218 h 1721"/>
                <a:gd name="T32" fmla="*/ 533 w 1721"/>
                <a:gd name="T33" fmla="*/ 56 h 1721"/>
                <a:gd name="T34" fmla="*/ 328 w 1721"/>
                <a:gd name="T35" fmla="*/ 174 h 1721"/>
                <a:gd name="T36" fmla="*/ 421 w 1721"/>
                <a:gd name="T37" fmla="*/ 336 h 1721"/>
                <a:gd name="T38" fmla="*/ 336 w 1721"/>
                <a:gd name="T39" fmla="*/ 421 h 1721"/>
                <a:gd name="T40" fmla="*/ 175 w 1721"/>
                <a:gd name="T41" fmla="*/ 328 h 1721"/>
                <a:gd name="T42" fmla="*/ 57 w 1721"/>
                <a:gd name="T43" fmla="*/ 533 h 1721"/>
                <a:gd name="T44" fmla="*/ 218 w 1721"/>
                <a:gd name="T45" fmla="*/ 626 h 1721"/>
                <a:gd name="T46" fmla="*/ 187 w 1721"/>
                <a:gd name="T47" fmla="*/ 742 h 1721"/>
                <a:gd name="T48" fmla="*/ 0 w 1721"/>
                <a:gd name="T49" fmla="*/ 742 h 1721"/>
                <a:gd name="T50" fmla="*/ 0 w 1721"/>
                <a:gd name="T51" fmla="*/ 979 h 1721"/>
                <a:gd name="T52" fmla="*/ 187 w 1721"/>
                <a:gd name="T53" fmla="*/ 979 h 1721"/>
                <a:gd name="T54" fmla="*/ 218 w 1721"/>
                <a:gd name="T55" fmla="*/ 1095 h 1721"/>
                <a:gd name="T56" fmla="*/ 57 w 1721"/>
                <a:gd name="T57" fmla="*/ 1188 h 1721"/>
                <a:gd name="T58" fmla="*/ 175 w 1721"/>
                <a:gd name="T59" fmla="*/ 1393 h 1721"/>
                <a:gd name="T60" fmla="*/ 336 w 1721"/>
                <a:gd name="T61" fmla="*/ 1300 h 1721"/>
                <a:gd name="T62" fmla="*/ 421 w 1721"/>
                <a:gd name="T63" fmla="*/ 1385 h 1721"/>
                <a:gd name="T64" fmla="*/ 328 w 1721"/>
                <a:gd name="T65" fmla="*/ 1546 h 1721"/>
                <a:gd name="T66" fmla="*/ 533 w 1721"/>
                <a:gd name="T67" fmla="*/ 1665 h 1721"/>
                <a:gd name="T68" fmla="*/ 627 w 1721"/>
                <a:gd name="T69" fmla="*/ 1503 h 1721"/>
                <a:gd name="T70" fmla="*/ 742 w 1721"/>
                <a:gd name="T71" fmla="*/ 1534 h 1721"/>
                <a:gd name="T72" fmla="*/ 742 w 1721"/>
                <a:gd name="T73" fmla="*/ 1721 h 1721"/>
                <a:gd name="T74" fmla="*/ 979 w 1721"/>
                <a:gd name="T75" fmla="*/ 1721 h 1721"/>
                <a:gd name="T76" fmla="*/ 979 w 1721"/>
                <a:gd name="T77" fmla="*/ 1534 h 1721"/>
                <a:gd name="T78" fmla="*/ 1095 w 1721"/>
                <a:gd name="T79" fmla="*/ 1503 h 1721"/>
                <a:gd name="T80" fmla="*/ 1188 w 1721"/>
                <a:gd name="T81" fmla="*/ 1665 h 1721"/>
                <a:gd name="T82" fmla="*/ 1394 w 1721"/>
                <a:gd name="T83" fmla="*/ 1546 h 1721"/>
                <a:gd name="T84" fmla="*/ 1300 w 1721"/>
                <a:gd name="T85" fmla="*/ 1385 h 1721"/>
                <a:gd name="T86" fmla="*/ 1385 w 1721"/>
                <a:gd name="T87" fmla="*/ 1300 h 1721"/>
                <a:gd name="T88" fmla="*/ 1547 w 1721"/>
                <a:gd name="T89" fmla="*/ 1393 h 1721"/>
                <a:gd name="T90" fmla="*/ 1665 w 1721"/>
                <a:gd name="T91" fmla="*/ 1188 h 1721"/>
                <a:gd name="T92" fmla="*/ 1504 w 1721"/>
                <a:gd name="T93" fmla="*/ 1095 h 1721"/>
                <a:gd name="T94" fmla="*/ 1535 w 1721"/>
                <a:gd name="T95" fmla="*/ 979 h 1721"/>
                <a:gd name="T96" fmla="*/ 1721 w 1721"/>
                <a:gd name="T97" fmla="*/ 979 h 1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1" h="1721">
                  <a:moveTo>
                    <a:pt x="1721" y="979"/>
                  </a:moveTo>
                  <a:cubicBezTo>
                    <a:pt x="1721" y="742"/>
                    <a:pt x="1721" y="742"/>
                    <a:pt x="1721" y="742"/>
                  </a:cubicBezTo>
                  <a:cubicBezTo>
                    <a:pt x="1535" y="742"/>
                    <a:pt x="1535" y="742"/>
                    <a:pt x="1535" y="742"/>
                  </a:cubicBezTo>
                  <a:cubicBezTo>
                    <a:pt x="1528" y="702"/>
                    <a:pt x="1517" y="663"/>
                    <a:pt x="1504" y="626"/>
                  </a:cubicBezTo>
                  <a:cubicBezTo>
                    <a:pt x="1665" y="533"/>
                    <a:pt x="1665" y="533"/>
                    <a:pt x="1665" y="533"/>
                  </a:cubicBezTo>
                  <a:cubicBezTo>
                    <a:pt x="1547" y="328"/>
                    <a:pt x="1547" y="328"/>
                    <a:pt x="1547" y="328"/>
                  </a:cubicBezTo>
                  <a:cubicBezTo>
                    <a:pt x="1385" y="421"/>
                    <a:pt x="1385" y="421"/>
                    <a:pt x="1385" y="421"/>
                  </a:cubicBezTo>
                  <a:cubicBezTo>
                    <a:pt x="1360" y="390"/>
                    <a:pt x="1331" y="361"/>
                    <a:pt x="1301" y="336"/>
                  </a:cubicBezTo>
                  <a:cubicBezTo>
                    <a:pt x="1394" y="174"/>
                    <a:pt x="1394" y="174"/>
                    <a:pt x="1394" y="174"/>
                  </a:cubicBezTo>
                  <a:cubicBezTo>
                    <a:pt x="1188" y="56"/>
                    <a:pt x="1188" y="56"/>
                    <a:pt x="1188" y="56"/>
                  </a:cubicBezTo>
                  <a:cubicBezTo>
                    <a:pt x="1095" y="218"/>
                    <a:pt x="1095" y="218"/>
                    <a:pt x="1095" y="218"/>
                  </a:cubicBezTo>
                  <a:cubicBezTo>
                    <a:pt x="1058" y="204"/>
                    <a:pt x="1019" y="194"/>
                    <a:pt x="979" y="187"/>
                  </a:cubicBezTo>
                  <a:cubicBezTo>
                    <a:pt x="979" y="0"/>
                    <a:pt x="979" y="0"/>
                    <a:pt x="97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2" y="187"/>
                    <a:pt x="742" y="187"/>
                    <a:pt x="742" y="187"/>
                  </a:cubicBezTo>
                  <a:cubicBezTo>
                    <a:pt x="702" y="194"/>
                    <a:pt x="664" y="204"/>
                    <a:pt x="627" y="218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328" y="174"/>
                    <a:pt x="328" y="174"/>
                    <a:pt x="328" y="174"/>
                  </a:cubicBezTo>
                  <a:cubicBezTo>
                    <a:pt x="421" y="336"/>
                    <a:pt x="421" y="336"/>
                    <a:pt x="421" y="336"/>
                  </a:cubicBezTo>
                  <a:cubicBezTo>
                    <a:pt x="391" y="361"/>
                    <a:pt x="362" y="390"/>
                    <a:pt x="336" y="421"/>
                  </a:cubicBezTo>
                  <a:cubicBezTo>
                    <a:pt x="175" y="328"/>
                    <a:pt x="175" y="328"/>
                    <a:pt x="175" y="328"/>
                  </a:cubicBezTo>
                  <a:cubicBezTo>
                    <a:pt x="57" y="533"/>
                    <a:pt x="57" y="533"/>
                    <a:pt x="57" y="533"/>
                  </a:cubicBezTo>
                  <a:cubicBezTo>
                    <a:pt x="218" y="626"/>
                    <a:pt x="218" y="626"/>
                    <a:pt x="218" y="626"/>
                  </a:cubicBezTo>
                  <a:cubicBezTo>
                    <a:pt x="205" y="663"/>
                    <a:pt x="194" y="702"/>
                    <a:pt x="187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979"/>
                    <a:pt x="0" y="979"/>
                    <a:pt x="0" y="979"/>
                  </a:cubicBezTo>
                  <a:cubicBezTo>
                    <a:pt x="187" y="979"/>
                    <a:pt x="187" y="979"/>
                    <a:pt x="187" y="979"/>
                  </a:cubicBezTo>
                  <a:cubicBezTo>
                    <a:pt x="194" y="1019"/>
                    <a:pt x="205" y="1057"/>
                    <a:pt x="218" y="1095"/>
                  </a:cubicBezTo>
                  <a:cubicBezTo>
                    <a:pt x="57" y="1188"/>
                    <a:pt x="57" y="1188"/>
                    <a:pt x="57" y="1188"/>
                  </a:cubicBezTo>
                  <a:cubicBezTo>
                    <a:pt x="175" y="1393"/>
                    <a:pt x="175" y="1393"/>
                    <a:pt x="175" y="1393"/>
                  </a:cubicBezTo>
                  <a:cubicBezTo>
                    <a:pt x="336" y="1300"/>
                    <a:pt x="336" y="1300"/>
                    <a:pt x="336" y="1300"/>
                  </a:cubicBezTo>
                  <a:cubicBezTo>
                    <a:pt x="362" y="1331"/>
                    <a:pt x="391" y="1359"/>
                    <a:pt x="421" y="1385"/>
                  </a:cubicBezTo>
                  <a:cubicBezTo>
                    <a:pt x="328" y="1546"/>
                    <a:pt x="328" y="1546"/>
                    <a:pt x="328" y="1546"/>
                  </a:cubicBezTo>
                  <a:cubicBezTo>
                    <a:pt x="533" y="1665"/>
                    <a:pt x="533" y="1665"/>
                    <a:pt x="533" y="1665"/>
                  </a:cubicBezTo>
                  <a:cubicBezTo>
                    <a:pt x="627" y="1503"/>
                    <a:pt x="627" y="1503"/>
                    <a:pt x="627" y="1503"/>
                  </a:cubicBezTo>
                  <a:cubicBezTo>
                    <a:pt x="664" y="1516"/>
                    <a:pt x="702" y="1527"/>
                    <a:pt x="742" y="1534"/>
                  </a:cubicBezTo>
                  <a:cubicBezTo>
                    <a:pt x="742" y="1721"/>
                    <a:pt x="742" y="1721"/>
                    <a:pt x="742" y="1721"/>
                  </a:cubicBezTo>
                  <a:cubicBezTo>
                    <a:pt x="979" y="1721"/>
                    <a:pt x="979" y="1721"/>
                    <a:pt x="979" y="1721"/>
                  </a:cubicBezTo>
                  <a:cubicBezTo>
                    <a:pt x="979" y="1534"/>
                    <a:pt x="979" y="1534"/>
                    <a:pt x="979" y="1534"/>
                  </a:cubicBezTo>
                  <a:cubicBezTo>
                    <a:pt x="1019" y="1527"/>
                    <a:pt x="1058" y="1516"/>
                    <a:pt x="1095" y="1503"/>
                  </a:cubicBezTo>
                  <a:cubicBezTo>
                    <a:pt x="1188" y="1665"/>
                    <a:pt x="1188" y="1665"/>
                    <a:pt x="1188" y="1665"/>
                  </a:cubicBezTo>
                  <a:cubicBezTo>
                    <a:pt x="1394" y="1546"/>
                    <a:pt x="1394" y="1546"/>
                    <a:pt x="1394" y="1546"/>
                  </a:cubicBezTo>
                  <a:cubicBezTo>
                    <a:pt x="1300" y="1385"/>
                    <a:pt x="1300" y="1385"/>
                    <a:pt x="1300" y="1385"/>
                  </a:cubicBezTo>
                  <a:cubicBezTo>
                    <a:pt x="1331" y="1359"/>
                    <a:pt x="1360" y="1331"/>
                    <a:pt x="1385" y="1300"/>
                  </a:cubicBezTo>
                  <a:cubicBezTo>
                    <a:pt x="1547" y="1393"/>
                    <a:pt x="1547" y="1393"/>
                    <a:pt x="1547" y="1393"/>
                  </a:cubicBezTo>
                  <a:cubicBezTo>
                    <a:pt x="1665" y="1188"/>
                    <a:pt x="1665" y="1188"/>
                    <a:pt x="1665" y="1188"/>
                  </a:cubicBezTo>
                  <a:cubicBezTo>
                    <a:pt x="1504" y="1095"/>
                    <a:pt x="1504" y="1095"/>
                    <a:pt x="1504" y="1095"/>
                  </a:cubicBezTo>
                  <a:cubicBezTo>
                    <a:pt x="1517" y="1057"/>
                    <a:pt x="1528" y="1019"/>
                    <a:pt x="1535" y="979"/>
                  </a:cubicBezTo>
                  <a:lnTo>
                    <a:pt x="1721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9" name="Oval 596" descr="© INSCALE GmbH, 21.06.2010">
              <a:extLst>
                <a:ext uri="{FF2B5EF4-FFF2-40B4-BE49-F238E27FC236}">
                  <a16:creationId xmlns:a16="http://schemas.microsoft.com/office/drawing/2014/main" id="{CECF451C-A20F-4837-9B73-BB8D46FF1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21090" y="4854139"/>
              <a:ext cx="61580" cy="61580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0" name="Ellipse 57">
              <a:extLst>
                <a:ext uri="{FF2B5EF4-FFF2-40B4-BE49-F238E27FC236}">
                  <a16:creationId xmlns:a16="http://schemas.microsoft.com/office/drawing/2014/main" id="{3B118ADB-4BAD-43C1-A1A3-B1D2DB8D7298}"/>
                </a:ext>
              </a:extLst>
            </p:cNvPr>
            <p:cNvSpPr/>
            <p:nvPr/>
          </p:nvSpPr>
          <p:spPr bwMode="auto">
            <a:xfrm>
              <a:off x="7193687" y="4492560"/>
              <a:ext cx="572829" cy="572829"/>
            </a:xfrm>
            <a:prstGeom prst="ellipse">
              <a:avLst/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398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1" name="Ellipse 150">
              <a:extLst>
                <a:ext uri="{FF2B5EF4-FFF2-40B4-BE49-F238E27FC236}">
                  <a16:creationId xmlns:a16="http://schemas.microsoft.com/office/drawing/2014/main" id="{2964C504-FAA9-4457-B6EF-5C164EFDACB9}"/>
                </a:ext>
              </a:extLst>
            </p:cNvPr>
            <p:cNvSpPr/>
            <p:nvPr/>
          </p:nvSpPr>
          <p:spPr bwMode="auto">
            <a:xfrm>
              <a:off x="9037661" y="3477000"/>
              <a:ext cx="430249" cy="430248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2" name="Rad 151">
              <a:extLst>
                <a:ext uri="{FF2B5EF4-FFF2-40B4-BE49-F238E27FC236}">
                  <a16:creationId xmlns:a16="http://schemas.microsoft.com/office/drawing/2014/main" id="{AF8E5433-579B-4D4F-B2B7-1563347436C8}"/>
                </a:ext>
              </a:extLst>
            </p:cNvPr>
            <p:cNvSpPr/>
            <p:nvPr/>
          </p:nvSpPr>
          <p:spPr bwMode="auto">
            <a:xfrm>
              <a:off x="9000785" y="3440124"/>
              <a:ext cx="504000" cy="50400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213" name="Gerade Verbindung mit Pfeil 33">
              <a:extLst>
                <a:ext uri="{FF2B5EF4-FFF2-40B4-BE49-F238E27FC236}">
                  <a16:creationId xmlns:a16="http://schemas.microsoft.com/office/drawing/2014/main" id="{25409979-325B-446D-9FE7-8814682D0DB3}"/>
                </a:ext>
              </a:extLst>
            </p:cNvPr>
            <p:cNvCxnSpPr>
              <a:cxnSpLocks/>
              <a:stCxn id="198" idx="3"/>
              <a:endCxn id="201" idx="7"/>
            </p:cNvCxnSpPr>
            <p:nvPr/>
          </p:nvCxnSpPr>
          <p:spPr>
            <a:xfrm flipH="1">
              <a:off x="7909372" y="5092238"/>
              <a:ext cx="290963" cy="454813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214" name="Gerade Verbindung mit Pfeil 49">
              <a:extLst>
                <a:ext uri="{FF2B5EF4-FFF2-40B4-BE49-F238E27FC236}">
                  <a16:creationId xmlns:a16="http://schemas.microsoft.com/office/drawing/2014/main" id="{EC9E4517-A0FF-452D-AD5A-AA0DDCA9013B}"/>
                </a:ext>
              </a:extLst>
            </p:cNvPr>
            <p:cNvCxnSpPr>
              <a:cxnSpLocks/>
            </p:cNvCxnSpPr>
            <p:nvPr/>
          </p:nvCxnSpPr>
          <p:spPr>
            <a:xfrm>
              <a:off x="6784733" y="4931515"/>
              <a:ext cx="648000" cy="6120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dash"/>
              <a:tailEnd type="triangle"/>
            </a:ln>
            <a:effectLst/>
          </p:spPr>
        </p:cxnSp>
        <p:cxnSp>
          <p:nvCxnSpPr>
            <p:cNvPr id="215" name="Gerade Verbindung mit Pfeil 50">
              <a:extLst>
                <a:ext uri="{FF2B5EF4-FFF2-40B4-BE49-F238E27FC236}">
                  <a16:creationId xmlns:a16="http://schemas.microsoft.com/office/drawing/2014/main" id="{EF6B9C34-1EAD-47D9-9A26-3502BAE9A35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016168" y="5209783"/>
              <a:ext cx="363338" cy="574548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713B6CCA-1221-4F03-9F60-E923FD2D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4577" y="5577912"/>
              <a:ext cx="453934" cy="45393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20C53D1-80C8-4728-8835-B24B692FBF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82262" y="3521601"/>
              <a:ext cx="341047" cy="341047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38105559-28E5-46A7-955F-8F11D076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4155" y="5609982"/>
              <a:ext cx="375152" cy="375152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A8283BB7-966C-40A8-9963-F1667D47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094" y="4588328"/>
              <a:ext cx="341047" cy="341047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308850F-0EAA-4DAB-9C46-8DD7AADD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768" y="4572641"/>
              <a:ext cx="412667" cy="412667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D1863DF-401D-4EC0-8927-0259F954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43" y="3534153"/>
              <a:ext cx="310043" cy="310043"/>
            </a:xfrm>
            <a:prstGeom prst="rect">
              <a:avLst/>
            </a:prstGeom>
          </p:spPr>
        </p:pic>
      </p:grpSp>
      <p:sp>
        <p:nvSpPr>
          <p:cNvPr id="118" name="Freeform 655">
            <a:extLst>
              <a:ext uri="{FF2B5EF4-FFF2-40B4-BE49-F238E27FC236}">
                <a16:creationId xmlns:a16="http://schemas.microsoft.com/office/drawing/2014/main" id="{B4ABB368-7E5A-49C4-8836-1EB8E2C1A868}"/>
              </a:ext>
            </a:extLst>
          </p:cNvPr>
          <p:cNvSpPr/>
          <p:nvPr/>
        </p:nvSpPr>
        <p:spPr>
          <a:xfrm>
            <a:off x="-11548" y="7036"/>
            <a:ext cx="12204000" cy="6858000"/>
          </a:xfrm>
          <a:custGeom>
            <a:avLst/>
            <a:gdLst/>
            <a:ahLst/>
            <a:cxnLst/>
            <a:rect l="0" t="0" r="0" b="0"/>
            <a:pathLst>
              <a:path w="12198095" h="6858000">
                <a:moveTo>
                  <a:pt x="0" y="6858000"/>
                </a:moveTo>
                <a:lnTo>
                  <a:pt x="12198095" y="6858000"/>
                </a:lnTo>
                <a:lnTo>
                  <a:pt x="1219809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E2E38">
              <a:alpha val="46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798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C20A2F6-329E-4A84-A9C6-E225D2F94464}"/>
              </a:ext>
            </a:extLst>
          </p:cNvPr>
          <p:cNvSpPr>
            <a:spLocks noChangeAspect="1"/>
          </p:cNvSpPr>
          <p:nvPr/>
        </p:nvSpPr>
        <p:spPr bwMode="gray">
          <a:xfrm rot="10800000">
            <a:off x="577731" y="377169"/>
            <a:ext cx="5448377" cy="4394612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104101" tIns="52050" rIns="104101" bIns="52050" numCol="1" anchor="t" anchorCtr="0" compatLnSpc="1">
            <a:prstTxWarp prst="textNoShape">
              <a:avLst/>
            </a:prstTxWarp>
          </a:bodyPr>
          <a:lstStyle/>
          <a:p>
            <a:endParaRPr lang="en-GB" sz="2338" dirty="0"/>
          </a:p>
        </p:txBody>
      </p:sp>
    </p:spTree>
    <p:extLst>
      <p:ext uri="{BB962C8B-B14F-4D97-AF65-F5344CB8AC3E}">
        <p14:creationId xmlns:p14="http://schemas.microsoft.com/office/powerpoint/2010/main" val="896458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85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09604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6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0960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6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3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EY Response - Singtel UDP FYI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0"/>
            <a:ext cx="8250503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191" marR="0" indent="-27119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664" marR="0" indent="-233129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379" marR="0" indent="-231543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3619" marR="0" indent="-20141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191" marR="0" lvl="1" indent="-27119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664" marR="0" lvl="2" indent="-233129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379" marR="0" lvl="3" indent="-231543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3619" marR="0" lvl="4" indent="-20141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0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2402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10">
            <a:extLst>
              <a:ext uri="{FF2B5EF4-FFF2-40B4-BE49-F238E27FC236}">
                <a16:creationId xmlns:a16="http://schemas.microsoft.com/office/drawing/2014/main" id="{DF8FA45A-6F9C-4264-9167-40B5B72FE83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EF56CE9-80EB-456E-9782-42D76B5C6FC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7A47EC7-1397-43E6-86F6-C311CD109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FEBFAA-5F70-415B-AF0A-D18E9FE0B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C85BA90-EF8B-4D36-995E-87E39438F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53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6B19C0-594A-4978-866C-930EFD0B9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19" r="41263" b="3670"/>
          <a:stretch/>
        </p:blipFill>
        <p:spPr>
          <a:xfrm>
            <a:off x="-7060" y="0"/>
            <a:ext cx="12189996" cy="6858000"/>
          </a:xfrm>
          <a:prstGeom prst="rect">
            <a:avLst/>
          </a:prstGeom>
        </p:spPr>
      </p:pic>
      <p:sp>
        <p:nvSpPr>
          <p:cNvPr id="8807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096000" y="2559480"/>
            <a:ext cx="5215054" cy="276999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2061971"/>
            <a:ext cx="5215054" cy="454612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Proposal 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1455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BA0424-3802-4EA0-A546-59A92BD59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1943" r="8467" b="11943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5D2C06-0DF9-41C1-AD0B-4DE2A93F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39" y="3001102"/>
            <a:ext cx="3666210" cy="855803"/>
          </a:xfrm>
          <a:prstGeom prst="rect">
            <a:avLst/>
          </a:prstGeom>
        </p:spPr>
        <p:txBody>
          <a:bodyPr anchor="ctr"/>
          <a:lstStyle>
            <a:lvl1pPr>
              <a:defRPr sz="2923" spc="-122">
                <a:solidFill>
                  <a:schemeClr val="accent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FFB15917-CDA2-4C25-9C0B-BAFF09AF0A8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B3F7DC-2652-46EF-A8C0-9AF453F9B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3BFA4C3-AA47-482A-B1B9-C784F80A3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D93C0B2-00F7-45CA-84A0-108DAA433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A6A648F-73B7-42CC-823F-2CF9709E66E6}"/>
              </a:ext>
            </a:extLst>
          </p:cNvPr>
          <p:cNvSpPr txBox="1">
            <a:spLocks/>
          </p:cNvSpPr>
          <p:nvPr userDrawn="1"/>
        </p:nvSpPr>
        <p:spPr>
          <a:xfrm>
            <a:off x="1428186" y="6471244"/>
            <a:ext cx="119063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CB2DD6E-EDAB-4CE8-90A3-11960DE4CF97}"/>
              </a:ext>
            </a:extLst>
          </p:cNvPr>
          <p:cNvSpPr txBox="1">
            <a:spLocks/>
          </p:cNvSpPr>
          <p:nvPr userDrawn="1"/>
        </p:nvSpPr>
        <p:spPr>
          <a:xfrm>
            <a:off x="4553753" y="6471244"/>
            <a:ext cx="3084494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Confidential – All Rights Reserved – EY Consulting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62A8D1F-1B98-49AD-A945-B0D4AC34EA18}"/>
              </a:ext>
            </a:extLst>
          </p:cNvPr>
          <p:cNvSpPr txBox="1">
            <a:spLocks/>
          </p:cNvSpPr>
          <p:nvPr userDrawn="1"/>
        </p:nvSpPr>
        <p:spPr>
          <a:xfrm>
            <a:off x="616903" y="6471244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GB" sz="6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74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50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BA0424-3802-4EA0-A546-59A92BD59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0" t="11943" r="14927" b="11943"/>
          <a:stretch/>
        </p:blipFill>
        <p:spPr>
          <a:xfrm>
            <a:off x="2" y="-1"/>
            <a:ext cx="6095999" cy="6858001"/>
          </a:xfrm>
          <a:prstGeom prst="rect">
            <a:avLst/>
          </a:prstGeom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A6A648F-73B7-42CC-823F-2CF9709E66E6}"/>
              </a:ext>
            </a:extLst>
          </p:cNvPr>
          <p:cNvSpPr txBox="1">
            <a:spLocks/>
          </p:cNvSpPr>
          <p:nvPr userDrawn="1"/>
        </p:nvSpPr>
        <p:spPr>
          <a:xfrm>
            <a:off x="1428186" y="6471244"/>
            <a:ext cx="119063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CB2DD6E-EDAB-4CE8-90A3-11960DE4CF97}"/>
              </a:ext>
            </a:extLst>
          </p:cNvPr>
          <p:cNvSpPr txBox="1">
            <a:spLocks/>
          </p:cNvSpPr>
          <p:nvPr userDrawn="1"/>
        </p:nvSpPr>
        <p:spPr>
          <a:xfrm>
            <a:off x="4553753" y="6471244"/>
            <a:ext cx="3084494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Confidential – All Rights Reser</a:t>
            </a: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ved – EY Consulting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62A8D1F-1B98-49AD-A945-B0D4AC34EA18}"/>
              </a:ext>
            </a:extLst>
          </p:cNvPr>
          <p:cNvSpPr txBox="1">
            <a:spLocks/>
          </p:cNvSpPr>
          <p:nvPr userDrawn="1"/>
        </p:nvSpPr>
        <p:spPr>
          <a:xfrm>
            <a:off x="616903" y="6471244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GB" sz="6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74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037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C518F-DCCC-4EB1-96B6-2FCEBE7F2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0" r="20366"/>
          <a:stretch/>
        </p:blipFill>
        <p:spPr>
          <a:xfrm>
            <a:off x="0" y="0"/>
            <a:ext cx="4870661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196E87-B182-4CC6-9ED6-3FFDD916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726" y="465307"/>
            <a:ext cx="5929068" cy="855803"/>
          </a:xfrm>
          <a:prstGeom prst="rect">
            <a:avLst/>
          </a:prstGeom>
        </p:spPr>
        <p:txBody>
          <a:bodyPr/>
          <a:lstStyle>
            <a:lvl1pPr>
              <a:defRPr sz="2923" spc="-122"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2F4A6-D04C-4371-815F-D16988DA739C}"/>
              </a:ext>
            </a:extLst>
          </p:cNvPr>
          <p:cNvSpPr/>
          <p:nvPr userDrawn="1"/>
        </p:nvSpPr>
        <p:spPr>
          <a:xfrm>
            <a:off x="5354729" y="978708"/>
            <a:ext cx="1133815" cy="36000"/>
          </a:xfrm>
          <a:prstGeom prst="rect">
            <a:avLst/>
          </a:prstGeom>
          <a:solidFill>
            <a:srgbClr val="FFE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t" anchorCtr="0"/>
          <a:lstStyle/>
          <a:p>
            <a:pPr marL="0" marR="0" lvl="0" indent="0" algn="ctr" defTabSz="742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01CDD5-F78E-404C-BA84-17EE8BC05B11}"/>
              </a:ext>
            </a:extLst>
          </p:cNvPr>
          <p:cNvSpPr txBox="1">
            <a:spLocks/>
          </p:cNvSpPr>
          <p:nvPr userDrawn="1"/>
        </p:nvSpPr>
        <p:spPr>
          <a:xfrm>
            <a:off x="616903" y="6471244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GB" sz="6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74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69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C518F-DCCC-4EB1-96B6-2FCEBE7F2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1" r="38883"/>
          <a:stretch/>
        </p:blipFill>
        <p:spPr>
          <a:xfrm>
            <a:off x="2" y="0"/>
            <a:ext cx="262682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196E87-B182-4CC6-9ED6-3FFDD916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035" y="465307"/>
            <a:ext cx="8693783" cy="855803"/>
          </a:xfrm>
          <a:prstGeom prst="rect">
            <a:avLst/>
          </a:prstGeom>
        </p:spPr>
        <p:txBody>
          <a:bodyPr/>
          <a:lstStyle>
            <a:lvl1pPr>
              <a:defRPr sz="2923" spc="-122"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2F4A6-D04C-4371-815F-D16988DA739C}"/>
              </a:ext>
            </a:extLst>
          </p:cNvPr>
          <p:cNvSpPr/>
          <p:nvPr userDrawn="1"/>
        </p:nvSpPr>
        <p:spPr>
          <a:xfrm>
            <a:off x="2944038" y="978708"/>
            <a:ext cx="1133815" cy="36000"/>
          </a:xfrm>
          <a:prstGeom prst="rect">
            <a:avLst/>
          </a:prstGeom>
          <a:solidFill>
            <a:srgbClr val="FFE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t" anchorCtr="0"/>
          <a:lstStyle/>
          <a:p>
            <a:pPr marL="0" marR="0" lvl="0" indent="0" algn="ctr" defTabSz="742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01CDD5-F78E-404C-BA84-17EE8BC05B11}"/>
              </a:ext>
            </a:extLst>
          </p:cNvPr>
          <p:cNvSpPr txBox="1">
            <a:spLocks/>
          </p:cNvSpPr>
          <p:nvPr userDrawn="1"/>
        </p:nvSpPr>
        <p:spPr>
          <a:xfrm>
            <a:off x="616903" y="6471244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GB" sz="6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74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4732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anchor="t"/>
          <a:lstStyle>
            <a:lvl1pPr marL="0">
              <a:lnSpc>
                <a:spcPts val="1787"/>
              </a:lnSpc>
              <a:defRPr sz="1624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A05B7DAA-1188-4D14-904A-3AEF21A4A5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4D540C-D4C0-4B1C-89A7-E54E8C37F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kern="800" spc="300" baseline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9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34F362-A5C7-4E88-B681-5A27F71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8015003" cy="590400"/>
          </a:xfrm>
        </p:spPr>
        <p:txBody>
          <a:bodyPr anchor="t"/>
          <a:lstStyle>
            <a:lvl1pPr marL="0">
              <a:lnSpc>
                <a:spcPts val="1787"/>
              </a:lnSpc>
              <a:defRPr sz="1624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60EAD-94CA-456B-ACB7-286EABCB9DE3}"/>
              </a:ext>
            </a:extLst>
          </p:cNvPr>
          <p:cNvSpPr/>
          <p:nvPr userDrawn="1"/>
        </p:nvSpPr>
        <p:spPr>
          <a:xfrm>
            <a:off x="8948839" y="0"/>
            <a:ext cx="3243161" cy="68580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7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BA4D992C-65A3-4CF0-8A5E-2ADE33FCD40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25BB19-05E6-482E-8364-515134A62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spc="488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80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AF38E7-AA60-477E-B7DB-FC239A843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4" r="34619"/>
          <a:stretch/>
        </p:blipFill>
        <p:spPr>
          <a:xfrm>
            <a:off x="8806819" y="0"/>
            <a:ext cx="3385183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8C062F-C55F-425A-859F-26C9D56CDC69}"/>
              </a:ext>
            </a:extLst>
          </p:cNvPr>
          <p:cNvSpPr/>
          <p:nvPr userDrawn="1"/>
        </p:nvSpPr>
        <p:spPr>
          <a:xfrm rot="16200000">
            <a:off x="7478308" y="2144300"/>
            <a:ext cx="6042212" cy="338518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9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8015003" cy="590400"/>
          </a:xfrm>
        </p:spPr>
        <p:txBody>
          <a:bodyPr anchor="t"/>
          <a:lstStyle>
            <a:lvl1pPr marL="0">
              <a:lnSpc>
                <a:spcPts val="1787"/>
              </a:lnSpc>
              <a:defRPr sz="1624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E61145C2-0FB3-4187-9470-1C0F1FAC82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741A2B-094A-4A14-B2CD-164043A97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F41A14A-D8DB-4B33-8724-02E112D22B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8685183-8D75-4B39-B1CB-9D153C474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Line 10">
            <a:extLst>
              <a:ext uri="{FF2B5EF4-FFF2-40B4-BE49-F238E27FC236}">
                <a16:creationId xmlns:a16="http://schemas.microsoft.com/office/drawing/2014/main" id="{7F6F5DEC-61E2-496B-9055-56808B134D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7640D-E03D-448B-9106-881277834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spc="488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1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978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80834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74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0834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43106" indent="-143106" algn="l" defTabSz="80834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0834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53419" indent="-153419" algn="l" defTabSz="80834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365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687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26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98955" y="1228193"/>
            <a:ext cx="11197113" cy="50308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7745" y="444407"/>
            <a:ext cx="11198322" cy="390810"/>
          </a:xfrm>
          <a:prstGeom prst="rect">
            <a:avLst/>
          </a:prstGeom>
        </p:spPr>
        <p:txBody>
          <a:bodyPr/>
          <a:lstStyle>
            <a:lvl1pPr>
              <a:defRPr sz="19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2523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anchor="t"/>
          <a:lstStyle>
            <a:lvl1pPr marL="0">
              <a:lnSpc>
                <a:spcPts val="1787"/>
              </a:lnSpc>
              <a:defRPr sz="1624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A05B7DAA-1188-4D14-904A-3AEF21A4A5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4D540C-D4C0-4B1C-89A7-E54E8C37F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spc="488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74E5C33-A3BE-46E8-9B50-9161B2291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6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32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03" y="353872"/>
            <a:ext cx="11198322" cy="39081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53899DC9-9B62-41D1-ADBC-1E0BC693595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20028" y="264860"/>
            <a:ext cx="994358" cy="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020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745" y="444407"/>
            <a:ext cx="11198322" cy="390810"/>
          </a:xfrm>
          <a:prstGeom prst="rect">
            <a:avLst/>
          </a:prstGeom>
        </p:spPr>
        <p:txBody>
          <a:bodyPr/>
          <a:lstStyle>
            <a:lvl1pPr>
              <a:defRPr sz="181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788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283" y="1137920"/>
            <a:ext cx="10975022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711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311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319" indent="-267319">
              <a:buSzPct val="110000"/>
              <a:buFont typeface="EYInterstate Light" panose="02000506000000020004" pitchFamily="2" charset="0"/>
              <a:buChar char="•"/>
              <a:defRPr lang="en-US" sz="2000" kern="120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534639" indent="-267319">
              <a:buSzPct val="110000"/>
              <a:buFont typeface="EYInterstate Light" panose="02000506000000020004" pitchFamily="2" charset="0"/>
              <a:buChar char="•"/>
              <a:defRPr lang="en-US" sz="1800" kern="120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801958" indent="-267319">
              <a:buSzPct val="110000"/>
              <a:buFont typeface="EYInterstate Light" panose="02000506000000020004" pitchFamily="2" charset="0"/>
              <a:buChar char="•"/>
              <a:defRPr lang="en-US" sz="1600" kern="120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069277" indent="-267319">
              <a:buSzPct val="110000"/>
              <a:buFont typeface="EYInterstate Light" panose="02000506000000020004" pitchFamily="2" charset="0"/>
              <a:buChar char="•"/>
              <a:defRPr lang="en-US" sz="1400" kern="120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336597" indent="-267319">
              <a:buSzPct val="110000"/>
              <a:buFont typeface="EYInterstate Light" panose="02000506000000020004" pitchFamily="2" charset="0"/>
              <a:buChar char="•"/>
              <a:defRPr lang="en-GB" sz="1200" kern="120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</a:lstStyle>
          <a:p>
            <a:pPr marL="267319" lvl="0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</a:pPr>
            <a:r>
              <a:rPr lang="en-US"/>
              <a:t>Edit Master text styles</a:t>
            </a:r>
          </a:p>
          <a:p>
            <a:pPr marL="534639" lvl="1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</a:pPr>
            <a:r>
              <a:rPr lang="en-US"/>
              <a:t>Second level</a:t>
            </a:r>
          </a:p>
          <a:p>
            <a:pPr marL="801958" lvl="2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</a:pPr>
            <a:r>
              <a:rPr lang="en-US"/>
              <a:t>Third level</a:t>
            </a:r>
          </a:p>
          <a:p>
            <a:pPr marL="1069277" lvl="3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</a:pPr>
            <a:r>
              <a:rPr lang="en-US"/>
              <a:t>Fourth level</a:t>
            </a:r>
          </a:p>
          <a:p>
            <a:pPr marL="1336597" lvl="4" indent="-267319" algn="l" defTabSz="685434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004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987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939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5094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74E5C33-A3BE-46E8-9B50-9161B2291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6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96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EY Response - Singtel UDP FYI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0" y="6471244"/>
            <a:ext cx="66272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8798AB-1968-4643-A12B-137C8D8A366D}"/>
              </a:ext>
            </a:extLst>
          </p:cNvPr>
          <p:cNvSpPr txBox="1">
            <a:spLocks/>
          </p:cNvSpPr>
          <p:nvPr userDrawn="1"/>
        </p:nvSpPr>
        <p:spPr>
          <a:xfrm>
            <a:off x="3389823" y="6465488"/>
            <a:ext cx="3084493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EY Response - Singtel UDP RFI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98CE68-62E8-4A92-98AA-80E596399576}"/>
              </a:ext>
            </a:extLst>
          </p:cNvPr>
          <p:cNvSpPr txBox="1">
            <a:spLocks/>
          </p:cNvSpPr>
          <p:nvPr userDrawn="1"/>
        </p:nvSpPr>
        <p:spPr>
          <a:xfrm>
            <a:off x="769220" y="6465488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Page </a:t>
            </a:r>
            <a:fld id="{F1BC30E3-FFE5-4B91-AA19-87A149EBB9EE}" type="slidenum">
              <a:rPr sz="800" smtClean="0"/>
              <a:pPr/>
              <a:t>‹#›</a:t>
            </a:fld>
            <a:endParaRPr sz="800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B508C5E-6617-43F0-9857-3EC6BC0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8184" y="6471244"/>
            <a:ext cx="1190638" cy="180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44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EY Response - Singtel UDP FYI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0" y="6471244"/>
            <a:ext cx="66272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8798AB-1968-4643-A12B-137C8D8A366D}"/>
              </a:ext>
            </a:extLst>
          </p:cNvPr>
          <p:cNvSpPr txBox="1">
            <a:spLocks/>
          </p:cNvSpPr>
          <p:nvPr userDrawn="1"/>
        </p:nvSpPr>
        <p:spPr>
          <a:xfrm>
            <a:off x="3389823" y="6465488"/>
            <a:ext cx="3084493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EY Response - Singtel UDP RFI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98CE68-62E8-4A92-98AA-80E596399576}"/>
              </a:ext>
            </a:extLst>
          </p:cNvPr>
          <p:cNvSpPr txBox="1">
            <a:spLocks/>
          </p:cNvSpPr>
          <p:nvPr userDrawn="1"/>
        </p:nvSpPr>
        <p:spPr>
          <a:xfrm>
            <a:off x="769220" y="6465488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 dirty="0"/>
              <a:t>Page </a:t>
            </a:r>
            <a:fld id="{F1BC30E3-FFE5-4B91-AA19-87A149EBB9EE}" type="slidenum">
              <a:rPr sz="800" smtClean="0"/>
              <a:pPr/>
              <a:t>‹#›</a:t>
            </a:fld>
            <a:endParaRPr sz="800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B508C5E-6617-43F0-9857-3EC6BC0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8184" y="6471244"/>
            <a:ext cx="1190638" cy="180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87626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821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5280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95638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02CD43-3DC7-47D6-B77C-68B2331557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FB4CD263-142A-4526-8558-1373FFB1D5F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0229678" y="4822185"/>
            <a:ext cx="1201014" cy="1398389"/>
            <a:chOff x="4985" y="2332"/>
            <a:chExt cx="568" cy="6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16633E7F-DBE9-4A86-8D73-5EBF4A6711F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4985" y="2334"/>
              <a:ext cx="568" cy="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F782DC7-7631-4681-AB74-2BA47D0A64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87" y="2332"/>
              <a:ext cx="453" cy="165"/>
            </a:xfrm>
            <a:custGeom>
              <a:avLst/>
              <a:gdLst>
                <a:gd name="T0" fmla="*/ 453 w 453"/>
                <a:gd name="T1" fmla="*/ 0 h 165"/>
                <a:gd name="T2" fmla="*/ 0 w 453"/>
                <a:gd name="T3" fmla="*/ 165 h 165"/>
                <a:gd name="T4" fmla="*/ 453 w 453"/>
                <a:gd name="T5" fmla="*/ 85 h 165"/>
                <a:gd name="T6" fmla="*/ 453 w 453"/>
                <a:gd name="T7" fmla="*/ 0 h 165"/>
                <a:gd name="T8" fmla="*/ 453 w 453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165">
                  <a:moveTo>
                    <a:pt x="453" y="0"/>
                  </a:moveTo>
                  <a:lnTo>
                    <a:pt x="0" y="165"/>
                  </a:lnTo>
                  <a:lnTo>
                    <a:pt x="453" y="85"/>
                  </a:lnTo>
                  <a:lnTo>
                    <a:pt x="453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CB89D06-F50D-4A84-B7C5-9BB7F7DF305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987" y="2565"/>
              <a:ext cx="564" cy="428"/>
            </a:xfrm>
            <a:custGeom>
              <a:avLst/>
              <a:gdLst>
                <a:gd name="T0" fmla="*/ 17 w 340"/>
                <a:gd name="T1" fmla="*/ 205 h 258"/>
                <a:gd name="T2" fmla="*/ 17 w 340"/>
                <a:gd name="T3" fmla="*/ 200 h 258"/>
                <a:gd name="T4" fmla="*/ 32 w 340"/>
                <a:gd name="T5" fmla="*/ 195 h 258"/>
                <a:gd name="T6" fmla="*/ 54 w 340"/>
                <a:gd name="T7" fmla="*/ 181 h 258"/>
                <a:gd name="T8" fmla="*/ 119 w 340"/>
                <a:gd name="T9" fmla="*/ 205 h 258"/>
                <a:gd name="T10" fmla="*/ 134 w 340"/>
                <a:gd name="T11" fmla="*/ 205 h 258"/>
                <a:gd name="T12" fmla="*/ 59 w 340"/>
                <a:gd name="T13" fmla="*/ 205 h 258"/>
                <a:gd name="T14" fmla="*/ 77 w 340"/>
                <a:gd name="T15" fmla="*/ 205 h 258"/>
                <a:gd name="T16" fmla="*/ 96 w 340"/>
                <a:gd name="T17" fmla="*/ 204 h 258"/>
                <a:gd name="T18" fmla="*/ 87 w 340"/>
                <a:gd name="T19" fmla="*/ 193 h 258"/>
                <a:gd name="T20" fmla="*/ 223 w 340"/>
                <a:gd name="T21" fmla="*/ 171 h 258"/>
                <a:gd name="T22" fmla="*/ 228 w 340"/>
                <a:gd name="T23" fmla="*/ 180 h 258"/>
                <a:gd name="T24" fmla="*/ 159 w 340"/>
                <a:gd name="T25" fmla="*/ 183 h 258"/>
                <a:gd name="T26" fmla="*/ 151 w 340"/>
                <a:gd name="T27" fmla="*/ 211 h 258"/>
                <a:gd name="T28" fmla="*/ 159 w 340"/>
                <a:gd name="T29" fmla="*/ 188 h 258"/>
                <a:gd name="T30" fmla="*/ 190 w 340"/>
                <a:gd name="T31" fmla="*/ 185 h 258"/>
                <a:gd name="T32" fmla="*/ 195 w 340"/>
                <a:gd name="T33" fmla="*/ 205 h 258"/>
                <a:gd name="T34" fmla="*/ 190 w 340"/>
                <a:gd name="T35" fmla="*/ 194 h 258"/>
                <a:gd name="T36" fmla="*/ 247 w 340"/>
                <a:gd name="T37" fmla="*/ 195 h 258"/>
                <a:gd name="T38" fmla="*/ 257 w 340"/>
                <a:gd name="T39" fmla="*/ 198 h 258"/>
                <a:gd name="T40" fmla="*/ 305 w 340"/>
                <a:gd name="T41" fmla="*/ 195 h 258"/>
                <a:gd name="T42" fmla="*/ 315 w 340"/>
                <a:gd name="T43" fmla="*/ 198 h 258"/>
                <a:gd name="T44" fmla="*/ 297 w 340"/>
                <a:gd name="T45" fmla="*/ 199 h 258"/>
                <a:gd name="T46" fmla="*/ 285 w 340"/>
                <a:gd name="T47" fmla="*/ 181 h 258"/>
                <a:gd name="T48" fmla="*/ 291 w 340"/>
                <a:gd name="T49" fmla="*/ 197 h 258"/>
                <a:gd name="T50" fmla="*/ 267 w 340"/>
                <a:gd name="T51" fmla="*/ 181 h 258"/>
                <a:gd name="T52" fmla="*/ 273 w 340"/>
                <a:gd name="T53" fmla="*/ 197 h 258"/>
                <a:gd name="T54" fmla="*/ 330 w 340"/>
                <a:gd name="T55" fmla="*/ 205 h 258"/>
                <a:gd name="T56" fmla="*/ 339 w 340"/>
                <a:gd name="T57" fmla="*/ 188 h 258"/>
                <a:gd name="T58" fmla="*/ 107 w 340"/>
                <a:gd name="T59" fmla="*/ 181 h 258"/>
                <a:gd name="T60" fmla="*/ 113 w 340"/>
                <a:gd name="T61" fmla="*/ 177 h 258"/>
                <a:gd name="T62" fmla="*/ 265 w 340"/>
                <a:gd name="T63" fmla="*/ 236 h 258"/>
                <a:gd name="T64" fmla="*/ 280 w 340"/>
                <a:gd name="T65" fmla="*/ 226 h 258"/>
                <a:gd name="T66" fmla="*/ 74 w 340"/>
                <a:gd name="T67" fmla="*/ 231 h 258"/>
                <a:gd name="T68" fmla="*/ 66 w 340"/>
                <a:gd name="T69" fmla="*/ 226 h 258"/>
                <a:gd name="T70" fmla="*/ 20 w 340"/>
                <a:gd name="T71" fmla="*/ 248 h 258"/>
                <a:gd name="T72" fmla="*/ 0 w 340"/>
                <a:gd name="T73" fmla="*/ 224 h 258"/>
                <a:gd name="T74" fmla="*/ 21 w 340"/>
                <a:gd name="T75" fmla="*/ 233 h 258"/>
                <a:gd name="T76" fmla="*/ 56 w 340"/>
                <a:gd name="T77" fmla="*/ 236 h 258"/>
                <a:gd name="T78" fmla="*/ 250 w 340"/>
                <a:gd name="T79" fmla="*/ 231 h 258"/>
                <a:gd name="T80" fmla="*/ 242 w 340"/>
                <a:gd name="T81" fmla="*/ 226 h 258"/>
                <a:gd name="T82" fmla="*/ 196 w 340"/>
                <a:gd name="T83" fmla="*/ 248 h 258"/>
                <a:gd name="T84" fmla="*/ 176 w 340"/>
                <a:gd name="T85" fmla="*/ 224 h 258"/>
                <a:gd name="T86" fmla="*/ 197 w 340"/>
                <a:gd name="T87" fmla="*/ 233 h 258"/>
                <a:gd name="T88" fmla="*/ 232 w 340"/>
                <a:gd name="T89" fmla="*/ 236 h 258"/>
                <a:gd name="T90" fmla="*/ 92 w 340"/>
                <a:gd name="T91" fmla="*/ 232 h 258"/>
                <a:gd name="T92" fmla="*/ 78 w 340"/>
                <a:gd name="T93" fmla="*/ 217 h 258"/>
                <a:gd name="T94" fmla="*/ 121 w 340"/>
                <a:gd name="T95" fmla="*/ 248 h 258"/>
                <a:gd name="T96" fmla="*/ 136 w 340"/>
                <a:gd name="T97" fmla="*/ 248 h 258"/>
                <a:gd name="T98" fmla="*/ 150 w 340"/>
                <a:gd name="T99" fmla="*/ 223 h 258"/>
                <a:gd name="T100" fmla="*/ 149 w 340"/>
                <a:gd name="T101" fmla="*/ 258 h 258"/>
                <a:gd name="T102" fmla="*/ 155 w 340"/>
                <a:gd name="T103" fmla="*/ 241 h 258"/>
                <a:gd name="T104" fmla="*/ 109 w 340"/>
                <a:gd name="T105" fmla="*/ 235 h 258"/>
                <a:gd name="T106" fmla="*/ 103 w 340"/>
                <a:gd name="T107" fmla="*/ 214 h 258"/>
                <a:gd name="T108" fmla="*/ 254 w 340"/>
                <a:gd name="T109" fmla="*/ 248 h 258"/>
                <a:gd name="T110" fmla="*/ 99 w 340"/>
                <a:gd name="T111" fmla="*/ 32 h 258"/>
                <a:gd name="T112" fmla="*/ 44 w 340"/>
                <a:gd name="T113" fmla="*/ 84 h 258"/>
                <a:gd name="T114" fmla="*/ 183 w 340"/>
                <a:gd name="T115" fmla="*/ 13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0" h="258">
                  <a:moveTo>
                    <a:pt x="28" y="195"/>
                  </a:moveTo>
                  <a:cubicBezTo>
                    <a:pt x="28" y="190"/>
                    <a:pt x="25" y="188"/>
                    <a:pt x="23" y="187"/>
                  </a:cubicBezTo>
                  <a:cubicBezTo>
                    <a:pt x="26" y="186"/>
                    <a:pt x="27" y="183"/>
                    <a:pt x="27" y="181"/>
                  </a:cubicBezTo>
                  <a:cubicBezTo>
                    <a:pt x="27" y="175"/>
                    <a:pt x="23" y="172"/>
                    <a:pt x="17" y="172"/>
                  </a:cubicBezTo>
                  <a:cubicBezTo>
                    <a:pt x="2" y="172"/>
                    <a:pt x="2" y="172"/>
                    <a:pt x="2" y="172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24" y="205"/>
                    <a:pt x="28" y="201"/>
                    <a:pt x="28" y="195"/>
                  </a:cubicBezTo>
                  <a:moveTo>
                    <a:pt x="17" y="200"/>
                  </a:moveTo>
                  <a:cubicBezTo>
                    <a:pt x="9" y="200"/>
                    <a:pt x="9" y="200"/>
                    <a:pt x="9" y="20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17" y="190"/>
                    <a:pt x="17" y="190"/>
                    <a:pt x="17" y="190"/>
                  </a:cubicBezTo>
                  <a:cubicBezTo>
                    <a:pt x="20" y="190"/>
                    <a:pt x="22" y="192"/>
                    <a:pt x="22" y="195"/>
                  </a:cubicBezTo>
                  <a:cubicBezTo>
                    <a:pt x="22" y="198"/>
                    <a:pt x="20" y="200"/>
                    <a:pt x="17" y="200"/>
                  </a:cubicBezTo>
                  <a:moveTo>
                    <a:pt x="16" y="185"/>
                  </a:moveTo>
                  <a:cubicBezTo>
                    <a:pt x="9" y="185"/>
                    <a:pt x="9" y="185"/>
                    <a:pt x="9" y="185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9" y="178"/>
                    <a:pt x="21" y="179"/>
                    <a:pt x="21" y="181"/>
                  </a:cubicBezTo>
                  <a:cubicBezTo>
                    <a:pt x="21" y="183"/>
                    <a:pt x="20" y="185"/>
                    <a:pt x="16" y="185"/>
                  </a:cubicBezTo>
                  <a:moveTo>
                    <a:pt x="32" y="195"/>
                  </a:moveTo>
                  <a:cubicBezTo>
                    <a:pt x="32" y="181"/>
                    <a:pt x="32" y="181"/>
                    <a:pt x="32" y="181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39" y="199"/>
                    <a:pt x="40" y="200"/>
                    <a:pt x="43" y="200"/>
                  </a:cubicBezTo>
                  <a:cubicBezTo>
                    <a:pt x="46" y="200"/>
                    <a:pt x="48" y="198"/>
                    <a:pt x="48" y="195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46" y="205"/>
                    <a:pt x="44" y="206"/>
                    <a:pt x="42" y="206"/>
                  </a:cubicBezTo>
                  <a:cubicBezTo>
                    <a:pt x="34" y="206"/>
                    <a:pt x="32" y="199"/>
                    <a:pt x="32" y="195"/>
                  </a:cubicBezTo>
                  <a:moveTo>
                    <a:pt x="125" y="205"/>
                  </a:moveTo>
                  <a:cubicBezTo>
                    <a:pt x="119" y="205"/>
                    <a:pt x="119" y="205"/>
                    <a:pt x="119" y="205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6" y="181"/>
                    <a:pt x="129" y="180"/>
                    <a:pt x="131" y="180"/>
                  </a:cubicBezTo>
                  <a:cubicBezTo>
                    <a:pt x="137" y="180"/>
                    <a:pt x="140" y="184"/>
                    <a:pt x="140" y="192"/>
                  </a:cubicBezTo>
                  <a:cubicBezTo>
                    <a:pt x="140" y="205"/>
                    <a:pt x="140" y="205"/>
                    <a:pt x="140" y="205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4" y="188"/>
                    <a:pt x="133" y="186"/>
                    <a:pt x="130" y="186"/>
                  </a:cubicBezTo>
                  <a:cubicBezTo>
                    <a:pt x="126" y="186"/>
                    <a:pt x="125" y="188"/>
                    <a:pt x="125" y="192"/>
                  </a:cubicBezTo>
                  <a:lnTo>
                    <a:pt x="125" y="205"/>
                  </a:lnTo>
                  <a:close/>
                  <a:moveTo>
                    <a:pt x="65" y="193"/>
                  </a:moveTo>
                  <a:cubicBezTo>
                    <a:pt x="65" y="205"/>
                    <a:pt x="65" y="205"/>
                    <a:pt x="65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65" y="181"/>
                    <a:pt x="65" y="181"/>
                    <a:pt x="65" y="181"/>
                  </a:cubicBezTo>
                  <a:lnTo>
                    <a:pt x="65" y="193"/>
                  </a:lnTo>
                  <a:close/>
                  <a:moveTo>
                    <a:pt x="71" y="174"/>
                  </a:moveTo>
                  <a:cubicBezTo>
                    <a:pt x="77" y="171"/>
                    <a:pt x="77" y="171"/>
                    <a:pt x="77" y="171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77" y="205"/>
                    <a:pt x="77" y="205"/>
                    <a:pt x="77" y="205"/>
                  </a:cubicBezTo>
                  <a:cubicBezTo>
                    <a:pt x="71" y="205"/>
                    <a:pt x="71" y="205"/>
                    <a:pt x="71" y="205"/>
                  </a:cubicBezTo>
                  <a:lnTo>
                    <a:pt x="71" y="174"/>
                  </a:lnTo>
                  <a:close/>
                  <a:moveTo>
                    <a:pt x="96" y="183"/>
                  </a:moveTo>
                  <a:cubicBezTo>
                    <a:pt x="94" y="181"/>
                    <a:pt x="92" y="180"/>
                    <a:pt x="90" y="180"/>
                  </a:cubicBezTo>
                  <a:cubicBezTo>
                    <a:pt x="85" y="180"/>
                    <a:pt x="81" y="185"/>
                    <a:pt x="81" y="193"/>
                  </a:cubicBezTo>
                  <a:cubicBezTo>
                    <a:pt x="81" y="201"/>
                    <a:pt x="84" y="206"/>
                    <a:pt x="90" y="206"/>
                  </a:cubicBezTo>
                  <a:cubicBezTo>
                    <a:pt x="92" y="206"/>
                    <a:pt x="94" y="205"/>
                    <a:pt x="96" y="204"/>
                  </a:cubicBezTo>
                  <a:cubicBezTo>
                    <a:pt x="96" y="205"/>
                    <a:pt x="96" y="205"/>
                    <a:pt x="96" y="205"/>
                  </a:cubicBezTo>
                  <a:cubicBezTo>
                    <a:pt x="102" y="205"/>
                    <a:pt x="102" y="205"/>
                    <a:pt x="102" y="205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6" y="174"/>
                    <a:pt x="96" y="174"/>
                    <a:pt x="96" y="174"/>
                  </a:cubicBezTo>
                  <a:lnTo>
                    <a:pt x="96" y="183"/>
                  </a:lnTo>
                  <a:close/>
                  <a:moveTo>
                    <a:pt x="92" y="200"/>
                  </a:moveTo>
                  <a:cubicBezTo>
                    <a:pt x="90" y="200"/>
                    <a:pt x="87" y="199"/>
                    <a:pt x="87" y="193"/>
                  </a:cubicBezTo>
                  <a:cubicBezTo>
                    <a:pt x="87" y="187"/>
                    <a:pt x="89" y="186"/>
                    <a:pt x="92" y="186"/>
                  </a:cubicBezTo>
                  <a:cubicBezTo>
                    <a:pt x="94" y="186"/>
                    <a:pt x="95" y="187"/>
                    <a:pt x="96" y="18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5" y="199"/>
                    <a:pt x="94" y="200"/>
                    <a:pt x="92" y="200"/>
                  </a:cubicBezTo>
                  <a:moveTo>
                    <a:pt x="228" y="180"/>
                  </a:moveTo>
                  <a:cubicBezTo>
                    <a:pt x="226" y="180"/>
                    <a:pt x="224" y="181"/>
                    <a:pt x="223" y="183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6" y="205"/>
                    <a:pt x="216" y="205"/>
                    <a:pt x="216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4"/>
                    <a:pt x="223" y="204"/>
                    <a:pt x="223" y="204"/>
                  </a:cubicBezTo>
                  <a:cubicBezTo>
                    <a:pt x="224" y="205"/>
                    <a:pt x="226" y="206"/>
                    <a:pt x="228" y="206"/>
                  </a:cubicBezTo>
                  <a:cubicBezTo>
                    <a:pt x="234" y="206"/>
                    <a:pt x="238" y="201"/>
                    <a:pt x="238" y="193"/>
                  </a:cubicBezTo>
                  <a:cubicBezTo>
                    <a:pt x="238" y="185"/>
                    <a:pt x="234" y="180"/>
                    <a:pt x="228" y="180"/>
                  </a:cubicBezTo>
                  <a:moveTo>
                    <a:pt x="227" y="186"/>
                  </a:moveTo>
                  <a:cubicBezTo>
                    <a:pt x="229" y="186"/>
                    <a:pt x="231" y="188"/>
                    <a:pt x="231" y="193"/>
                  </a:cubicBezTo>
                  <a:cubicBezTo>
                    <a:pt x="231" y="198"/>
                    <a:pt x="230" y="200"/>
                    <a:pt x="227" y="200"/>
                  </a:cubicBezTo>
                  <a:cubicBezTo>
                    <a:pt x="225" y="200"/>
                    <a:pt x="223" y="199"/>
                    <a:pt x="223" y="198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24" y="187"/>
                    <a:pt x="225" y="186"/>
                    <a:pt x="227" y="186"/>
                  </a:cubicBezTo>
                  <a:moveTo>
                    <a:pt x="159" y="183"/>
                  </a:moveTo>
                  <a:cubicBezTo>
                    <a:pt x="158" y="181"/>
                    <a:pt x="156" y="180"/>
                    <a:pt x="154" y="180"/>
                  </a:cubicBezTo>
                  <a:cubicBezTo>
                    <a:pt x="148" y="180"/>
                    <a:pt x="144" y="185"/>
                    <a:pt x="144" y="193"/>
                  </a:cubicBezTo>
                  <a:cubicBezTo>
                    <a:pt x="144" y="201"/>
                    <a:pt x="148" y="206"/>
                    <a:pt x="154" y="206"/>
                  </a:cubicBezTo>
                  <a:cubicBezTo>
                    <a:pt x="156" y="206"/>
                    <a:pt x="158" y="205"/>
                    <a:pt x="159" y="204"/>
                  </a:cubicBezTo>
                  <a:cubicBezTo>
                    <a:pt x="159" y="204"/>
                    <a:pt x="159" y="204"/>
                    <a:pt x="159" y="204"/>
                  </a:cubicBezTo>
                  <a:cubicBezTo>
                    <a:pt x="159" y="207"/>
                    <a:pt x="159" y="211"/>
                    <a:pt x="151" y="211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61" y="215"/>
                    <a:pt x="165" y="211"/>
                    <a:pt x="165" y="203"/>
                  </a:cubicBezTo>
                  <a:cubicBezTo>
                    <a:pt x="165" y="181"/>
                    <a:pt x="165" y="181"/>
                    <a:pt x="165" y="181"/>
                  </a:cubicBezTo>
                  <a:cubicBezTo>
                    <a:pt x="159" y="181"/>
                    <a:pt x="159" y="181"/>
                    <a:pt x="159" y="181"/>
                  </a:cubicBezTo>
                  <a:lnTo>
                    <a:pt x="159" y="183"/>
                  </a:lnTo>
                  <a:close/>
                  <a:moveTo>
                    <a:pt x="159" y="188"/>
                  </a:moveTo>
                  <a:cubicBezTo>
                    <a:pt x="159" y="198"/>
                    <a:pt x="159" y="198"/>
                    <a:pt x="159" y="198"/>
                  </a:cubicBezTo>
                  <a:cubicBezTo>
                    <a:pt x="158" y="199"/>
                    <a:pt x="157" y="200"/>
                    <a:pt x="155" y="200"/>
                  </a:cubicBezTo>
                  <a:cubicBezTo>
                    <a:pt x="153" y="200"/>
                    <a:pt x="150" y="199"/>
                    <a:pt x="150" y="193"/>
                  </a:cubicBezTo>
                  <a:cubicBezTo>
                    <a:pt x="150" y="187"/>
                    <a:pt x="153" y="186"/>
                    <a:pt x="155" y="186"/>
                  </a:cubicBezTo>
                  <a:cubicBezTo>
                    <a:pt x="157" y="186"/>
                    <a:pt x="158" y="187"/>
                    <a:pt x="159" y="188"/>
                  </a:cubicBezTo>
                  <a:moveTo>
                    <a:pt x="184" y="187"/>
                  </a:moveTo>
                  <a:cubicBezTo>
                    <a:pt x="186" y="186"/>
                    <a:pt x="188" y="185"/>
                    <a:pt x="190" y="185"/>
                  </a:cubicBezTo>
                  <a:cubicBezTo>
                    <a:pt x="193" y="185"/>
                    <a:pt x="195" y="187"/>
                    <a:pt x="195" y="189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93" y="190"/>
                    <a:pt x="191" y="189"/>
                    <a:pt x="189" y="189"/>
                  </a:cubicBezTo>
                  <a:cubicBezTo>
                    <a:pt x="185" y="189"/>
                    <a:pt x="180" y="191"/>
                    <a:pt x="180" y="197"/>
                  </a:cubicBezTo>
                  <a:cubicBezTo>
                    <a:pt x="180" y="204"/>
                    <a:pt x="185" y="206"/>
                    <a:pt x="189" y="206"/>
                  </a:cubicBezTo>
                  <a:cubicBezTo>
                    <a:pt x="190" y="206"/>
                    <a:pt x="193" y="205"/>
                    <a:pt x="195" y="203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1" y="189"/>
                    <a:pt x="201" y="189"/>
                    <a:pt x="201" y="189"/>
                  </a:cubicBezTo>
                  <a:cubicBezTo>
                    <a:pt x="201" y="184"/>
                    <a:pt x="197" y="180"/>
                    <a:pt x="191" y="180"/>
                  </a:cubicBezTo>
                  <a:cubicBezTo>
                    <a:pt x="187" y="180"/>
                    <a:pt x="184" y="181"/>
                    <a:pt x="182" y="183"/>
                  </a:cubicBezTo>
                  <a:lnTo>
                    <a:pt x="184" y="187"/>
                  </a:lnTo>
                  <a:close/>
                  <a:moveTo>
                    <a:pt x="186" y="197"/>
                  </a:moveTo>
                  <a:cubicBezTo>
                    <a:pt x="186" y="195"/>
                    <a:pt x="187" y="194"/>
                    <a:pt x="190" y="194"/>
                  </a:cubicBezTo>
                  <a:cubicBezTo>
                    <a:pt x="192" y="194"/>
                    <a:pt x="193" y="194"/>
                    <a:pt x="195" y="195"/>
                  </a:cubicBezTo>
                  <a:cubicBezTo>
                    <a:pt x="195" y="198"/>
                    <a:pt x="195" y="198"/>
                    <a:pt x="195" y="198"/>
                  </a:cubicBezTo>
                  <a:cubicBezTo>
                    <a:pt x="194" y="200"/>
                    <a:pt x="192" y="201"/>
                    <a:pt x="190" y="201"/>
                  </a:cubicBezTo>
                  <a:cubicBezTo>
                    <a:pt x="187" y="201"/>
                    <a:pt x="186" y="200"/>
                    <a:pt x="186" y="197"/>
                  </a:cubicBezTo>
                  <a:moveTo>
                    <a:pt x="257" y="198"/>
                  </a:moveTo>
                  <a:cubicBezTo>
                    <a:pt x="256" y="199"/>
                    <a:pt x="254" y="200"/>
                    <a:pt x="252" y="200"/>
                  </a:cubicBezTo>
                  <a:cubicBezTo>
                    <a:pt x="251" y="200"/>
                    <a:pt x="247" y="200"/>
                    <a:pt x="247" y="195"/>
                  </a:cubicBezTo>
                  <a:cubicBezTo>
                    <a:pt x="262" y="195"/>
                    <a:pt x="262" y="195"/>
                    <a:pt x="262" y="195"/>
                  </a:cubicBezTo>
                  <a:cubicBezTo>
                    <a:pt x="262" y="195"/>
                    <a:pt x="262" y="194"/>
                    <a:pt x="262" y="193"/>
                  </a:cubicBezTo>
                  <a:cubicBezTo>
                    <a:pt x="262" y="185"/>
                    <a:pt x="258" y="180"/>
                    <a:pt x="252" y="180"/>
                  </a:cubicBezTo>
                  <a:cubicBezTo>
                    <a:pt x="245" y="180"/>
                    <a:pt x="241" y="186"/>
                    <a:pt x="241" y="193"/>
                  </a:cubicBezTo>
                  <a:cubicBezTo>
                    <a:pt x="241" y="201"/>
                    <a:pt x="245" y="206"/>
                    <a:pt x="252" y="206"/>
                  </a:cubicBezTo>
                  <a:cubicBezTo>
                    <a:pt x="255" y="206"/>
                    <a:pt x="259" y="205"/>
                    <a:pt x="261" y="202"/>
                  </a:cubicBezTo>
                  <a:lnTo>
                    <a:pt x="257" y="198"/>
                  </a:lnTo>
                  <a:close/>
                  <a:moveTo>
                    <a:pt x="247" y="191"/>
                  </a:moveTo>
                  <a:cubicBezTo>
                    <a:pt x="247" y="188"/>
                    <a:pt x="249" y="186"/>
                    <a:pt x="251" y="186"/>
                  </a:cubicBezTo>
                  <a:cubicBezTo>
                    <a:pt x="255" y="186"/>
                    <a:pt x="256" y="188"/>
                    <a:pt x="256" y="191"/>
                  </a:cubicBezTo>
                  <a:lnTo>
                    <a:pt x="247" y="191"/>
                  </a:lnTo>
                  <a:close/>
                  <a:moveTo>
                    <a:pt x="315" y="198"/>
                  </a:moveTo>
                  <a:cubicBezTo>
                    <a:pt x="314" y="199"/>
                    <a:pt x="313" y="200"/>
                    <a:pt x="311" y="200"/>
                  </a:cubicBezTo>
                  <a:cubicBezTo>
                    <a:pt x="309" y="200"/>
                    <a:pt x="305" y="200"/>
                    <a:pt x="305" y="195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0" y="195"/>
                    <a:pt x="320" y="194"/>
                    <a:pt x="320" y="193"/>
                  </a:cubicBezTo>
                  <a:cubicBezTo>
                    <a:pt x="320" y="185"/>
                    <a:pt x="316" y="180"/>
                    <a:pt x="310" y="180"/>
                  </a:cubicBezTo>
                  <a:cubicBezTo>
                    <a:pt x="304" y="180"/>
                    <a:pt x="299" y="186"/>
                    <a:pt x="299" y="193"/>
                  </a:cubicBezTo>
                  <a:cubicBezTo>
                    <a:pt x="299" y="201"/>
                    <a:pt x="304" y="206"/>
                    <a:pt x="311" y="206"/>
                  </a:cubicBezTo>
                  <a:cubicBezTo>
                    <a:pt x="314" y="206"/>
                    <a:pt x="317" y="205"/>
                    <a:pt x="319" y="202"/>
                  </a:cubicBezTo>
                  <a:lnTo>
                    <a:pt x="315" y="198"/>
                  </a:lnTo>
                  <a:close/>
                  <a:moveTo>
                    <a:pt x="305" y="191"/>
                  </a:moveTo>
                  <a:cubicBezTo>
                    <a:pt x="305" y="188"/>
                    <a:pt x="307" y="186"/>
                    <a:pt x="310" y="186"/>
                  </a:cubicBezTo>
                  <a:cubicBezTo>
                    <a:pt x="313" y="186"/>
                    <a:pt x="314" y="188"/>
                    <a:pt x="314" y="191"/>
                  </a:cubicBezTo>
                  <a:lnTo>
                    <a:pt x="305" y="191"/>
                  </a:lnTo>
                  <a:close/>
                  <a:moveTo>
                    <a:pt x="291" y="197"/>
                  </a:moveTo>
                  <a:cubicBezTo>
                    <a:pt x="291" y="199"/>
                    <a:pt x="291" y="200"/>
                    <a:pt x="293" y="200"/>
                  </a:cubicBezTo>
                  <a:cubicBezTo>
                    <a:pt x="295" y="200"/>
                    <a:pt x="296" y="200"/>
                    <a:pt x="297" y="199"/>
                  </a:cubicBezTo>
                  <a:cubicBezTo>
                    <a:pt x="296" y="205"/>
                    <a:pt x="296" y="205"/>
                    <a:pt x="296" y="205"/>
                  </a:cubicBezTo>
                  <a:cubicBezTo>
                    <a:pt x="295" y="206"/>
                    <a:pt x="293" y="206"/>
                    <a:pt x="291" y="206"/>
                  </a:cubicBezTo>
                  <a:cubicBezTo>
                    <a:pt x="286" y="206"/>
                    <a:pt x="285" y="202"/>
                    <a:pt x="285" y="198"/>
                  </a:cubicBezTo>
                  <a:cubicBezTo>
                    <a:pt x="285" y="187"/>
                    <a:pt x="285" y="187"/>
                    <a:pt x="285" y="187"/>
                  </a:cubicBezTo>
                  <a:cubicBezTo>
                    <a:pt x="281" y="187"/>
                    <a:pt x="281" y="187"/>
                    <a:pt x="281" y="187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91" y="172"/>
                    <a:pt x="291" y="172"/>
                    <a:pt x="291" y="172"/>
                  </a:cubicBezTo>
                  <a:cubicBezTo>
                    <a:pt x="291" y="181"/>
                    <a:pt x="291" y="181"/>
                    <a:pt x="291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7"/>
                    <a:pt x="296" y="187"/>
                    <a:pt x="296" y="187"/>
                  </a:cubicBezTo>
                  <a:cubicBezTo>
                    <a:pt x="291" y="187"/>
                    <a:pt x="291" y="187"/>
                    <a:pt x="291" y="187"/>
                  </a:cubicBezTo>
                  <a:lnTo>
                    <a:pt x="291" y="197"/>
                  </a:lnTo>
                  <a:close/>
                  <a:moveTo>
                    <a:pt x="279" y="205"/>
                  </a:moveTo>
                  <a:cubicBezTo>
                    <a:pt x="277" y="206"/>
                    <a:pt x="276" y="206"/>
                    <a:pt x="274" y="206"/>
                  </a:cubicBezTo>
                  <a:cubicBezTo>
                    <a:pt x="269" y="206"/>
                    <a:pt x="267" y="202"/>
                    <a:pt x="267" y="198"/>
                  </a:cubicBezTo>
                  <a:cubicBezTo>
                    <a:pt x="267" y="187"/>
                    <a:pt x="267" y="187"/>
                    <a:pt x="267" y="187"/>
                  </a:cubicBezTo>
                  <a:cubicBezTo>
                    <a:pt x="263" y="187"/>
                    <a:pt x="263" y="187"/>
                    <a:pt x="263" y="187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79" y="187"/>
                    <a:pt x="279" y="187"/>
                    <a:pt x="279" y="187"/>
                  </a:cubicBezTo>
                  <a:cubicBezTo>
                    <a:pt x="273" y="187"/>
                    <a:pt x="273" y="187"/>
                    <a:pt x="273" y="187"/>
                  </a:cubicBezTo>
                  <a:cubicBezTo>
                    <a:pt x="273" y="197"/>
                    <a:pt x="273" y="197"/>
                    <a:pt x="273" y="197"/>
                  </a:cubicBezTo>
                  <a:cubicBezTo>
                    <a:pt x="273" y="199"/>
                    <a:pt x="274" y="200"/>
                    <a:pt x="276" y="200"/>
                  </a:cubicBezTo>
                  <a:cubicBezTo>
                    <a:pt x="277" y="200"/>
                    <a:pt x="279" y="200"/>
                    <a:pt x="280" y="199"/>
                  </a:cubicBezTo>
                  <a:lnTo>
                    <a:pt x="279" y="205"/>
                  </a:lnTo>
                  <a:close/>
                  <a:moveTo>
                    <a:pt x="339" y="188"/>
                  </a:moveTo>
                  <a:cubicBezTo>
                    <a:pt x="337" y="187"/>
                    <a:pt x="336" y="187"/>
                    <a:pt x="335" y="187"/>
                  </a:cubicBezTo>
                  <a:cubicBezTo>
                    <a:pt x="332" y="187"/>
                    <a:pt x="330" y="188"/>
                    <a:pt x="330" y="192"/>
                  </a:cubicBezTo>
                  <a:cubicBezTo>
                    <a:pt x="330" y="205"/>
                    <a:pt x="330" y="205"/>
                    <a:pt x="330" y="205"/>
                  </a:cubicBezTo>
                  <a:cubicBezTo>
                    <a:pt x="324" y="205"/>
                    <a:pt x="324" y="205"/>
                    <a:pt x="324" y="205"/>
                  </a:cubicBezTo>
                  <a:cubicBezTo>
                    <a:pt x="324" y="181"/>
                    <a:pt x="324" y="181"/>
                    <a:pt x="324" y="181"/>
                  </a:cubicBezTo>
                  <a:cubicBezTo>
                    <a:pt x="330" y="181"/>
                    <a:pt x="330" y="181"/>
                    <a:pt x="330" y="181"/>
                  </a:cubicBezTo>
                  <a:cubicBezTo>
                    <a:pt x="330" y="183"/>
                    <a:pt x="330" y="183"/>
                    <a:pt x="330" y="183"/>
                  </a:cubicBezTo>
                  <a:cubicBezTo>
                    <a:pt x="332" y="181"/>
                    <a:pt x="333" y="180"/>
                    <a:pt x="336" y="180"/>
                  </a:cubicBezTo>
                  <a:cubicBezTo>
                    <a:pt x="337" y="180"/>
                    <a:pt x="339" y="181"/>
                    <a:pt x="340" y="182"/>
                  </a:cubicBezTo>
                  <a:lnTo>
                    <a:pt x="339" y="188"/>
                  </a:lnTo>
                  <a:close/>
                  <a:moveTo>
                    <a:pt x="65" y="175"/>
                  </a:moveTo>
                  <a:cubicBezTo>
                    <a:pt x="65" y="177"/>
                    <a:pt x="65" y="177"/>
                    <a:pt x="65" y="177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65" y="171"/>
                    <a:pt x="65" y="171"/>
                    <a:pt x="65" y="171"/>
                  </a:cubicBezTo>
                  <a:lnTo>
                    <a:pt x="65" y="175"/>
                  </a:lnTo>
                  <a:close/>
                  <a:moveTo>
                    <a:pt x="107" y="181"/>
                  </a:moveTo>
                  <a:cubicBezTo>
                    <a:pt x="113" y="181"/>
                    <a:pt x="113" y="181"/>
                    <a:pt x="113" y="181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3" y="205"/>
                    <a:pt x="113" y="205"/>
                    <a:pt x="113" y="205"/>
                  </a:cubicBezTo>
                  <a:cubicBezTo>
                    <a:pt x="107" y="205"/>
                    <a:pt x="107" y="205"/>
                    <a:pt x="107" y="205"/>
                  </a:cubicBezTo>
                  <a:lnTo>
                    <a:pt x="107" y="181"/>
                  </a:lnTo>
                  <a:close/>
                  <a:moveTo>
                    <a:pt x="113" y="174"/>
                  </a:moveTo>
                  <a:cubicBezTo>
                    <a:pt x="113" y="177"/>
                    <a:pt x="113" y="177"/>
                    <a:pt x="113" y="177"/>
                  </a:cubicBezTo>
                  <a:cubicBezTo>
                    <a:pt x="107" y="177"/>
                    <a:pt x="107" y="177"/>
                    <a:pt x="107" y="177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13" y="171"/>
                    <a:pt x="113" y="171"/>
                    <a:pt x="113" y="171"/>
                  </a:cubicBezTo>
                  <a:lnTo>
                    <a:pt x="113" y="174"/>
                  </a:lnTo>
                  <a:close/>
                  <a:moveTo>
                    <a:pt x="280" y="226"/>
                  </a:moveTo>
                  <a:cubicBezTo>
                    <a:pt x="278" y="224"/>
                    <a:pt x="276" y="223"/>
                    <a:pt x="274" y="223"/>
                  </a:cubicBezTo>
                  <a:cubicBezTo>
                    <a:pt x="268" y="223"/>
                    <a:pt x="265" y="228"/>
                    <a:pt x="265" y="236"/>
                  </a:cubicBezTo>
                  <a:cubicBezTo>
                    <a:pt x="265" y="244"/>
                    <a:pt x="268" y="249"/>
                    <a:pt x="274" y="249"/>
                  </a:cubicBezTo>
                  <a:cubicBezTo>
                    <a:pt x="276" y="249"/>
                    <a:pt x="278" y="248"/>
                    <a:pt x="280" y="246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48"/>
                    <a:pt x="286" y="248"/>
                    <a:pt x="286" y="248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280" y="217"/>
                    <a:pt x="280" y="217"/>
                    <a:pt x="280" y="217"/>
                  </a:cubicBezTo>
                  <a:lnTo>
                    <a:pt x="280" y="226"/>
                  </a:lnTo>
                  <a:close/>
                  <a:moveTo>
                    <a:pt x="275" y="243"/>
                  </a:moveTo>
                  <a:cubicBezTo>
                    <a:pt x="273" y="243"/>
                    <a:pt x="271" y="242"/>
                    <a:pt x="271" y="236"/>
                  </a:cubicBezTo>
                  <a:cubicBezTo>
                    <a:pt x="271" y="230"/>
                    <a:pt x="273" y="229"/>
                    <a:pt x="275" y="229"/>
                  </a:cubicBezTo>
                  <a:cubicBezTo>
                    <a:pt x="278" y="229"/>
                    <a:pt x="279" y="230"/>
                    <a:pt x="280" y="231"/>
                  </a:cubicBezTo>
                  <a:cubicBezTo>
                    <a:pt x="280" y="241"/>
                    <a:pt x="280" y="241"/>
                    <a:pt x="280" y="241"/>
                  </a:cubicBezTo>
                  <a:cubicBezTo>
                    <a:pt x="279" y="242"/>
                    <a:pt x="278" y="243"/>
                    <a:pt x="275" y="243"/>
                  </a:cubicBezTo>
                  <a:moveTo>
                    <a:pt x="74" y="231"/>
                  </a:moveTo>
                  <a:cubicBezTo>
                    <a:pt x="73" y="230"/>
                    <a:pt x="71" y="229"/>
                    <a:pt x="70" y="229"/>
                  </a:cubicBezTo>
                  <a:cubicBezTo>
                    <a:pt x="67" y="229"/>
                    <a:pt x="66" y="231"/>
                    <a:pt x="66" y="235"/>
                  </a:cubicBezTo>
                  <a:cubicBezTo>
                    <a:pt x="66" y="248"/>
                    <a:pt x="66" y="248"/>
                    <a:pt x="66" y="248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0" y="224"/>
                    <a:pt x="60" y="224"/>
                    <a:pt x="60" y="224"/>
                  </a:cubicBezTo>
                  <a:cubicBezTo>
                    <a:pt x="66" y="224"/>
                    <a:pt x="66" y="224"/>
                    <a:pt x="66" y="224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7" y="224"/>
                    <a:pt x="69" y="223"/>
                    <a:pt x="71" y="223"/>
                  </a:cubicBezTo>
                  <a:cubicBezTo>
                    <a:pt x="73" y="223"/>
                    <a:pt x="74" y="224"/>
                    <a:pt x="76" y="225"/>
                  </a:cubicBezTo>
                  <a:lnTo>
                    <a:pt x="74" y="231"/>
                  </a:lnTo>
                  <a:close/>
                  <a:moveTo>
                    <a:pt x="26" y="224"/>
                  </a:moveTo>
                  <a:cubicBezTo>
                    <a:pt x="32" y="224"/>
                    <a:pt x="32" y="224"/>
                    <a:pt x="32" y="224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0" y="248"/>
                    <a:pt x="20" y="248"/>
                    <a:pt x="20" y="248"/>
                  </a:cubicBezTo>
                  <a:cubicBezTo>
                    <a:pt x="17" y="238"/>
                    <a:pt x="17" y="238"/>
                    <a:pt x="17" y="238"/>
                  </a:cubicBezTo>
                  <a:cubicBezTo>
                    <a:pt x="17" y="236"/>
                    <a:pt x="16" y="234"/>
                    <a:pt x="16" y="233"/>
                  </a:cubicBezTo>
                  <a:cubicBezTo>
                    <a:pt x="16" y="234"/>
                    <a:pt x="15" y="237"/>
                    <a:pt x="15" y="238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6" y="224"/>
                    <a:pt x="6" y="224"/>
                    <a:pt x="6" y="22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9" y="234"/>
                    <a:pt x="9" y="237"/>
                    <a:pt x="10" y="239"/>
                  </a:cubicBezTo>
                  <a:cubicBezTo>
                    <a:pt x="10" y="237"/>
                    <a:pt x="11" y="234"/>
                    <a:pt x="11" y="233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9" y="224"/>
                    <a:pt x="19" y="224"/>
                    <a:pt x="19" y="224"/>
                  </a:cubicBezTo>
                  <a:cubicBezTo>
                    <a:pt x="21" y="233"/>
                    <a:pt x="21" y="233"/>
                    <a:pt x="21" y="233"/>
                  </a:cubicBezTo>
                  <a:cubicBezTo>
                    <a:pt x="22" y="234"/>
                    <a:pt x="22" y="237"/>
                    <a:pt x="23" y="239"/>
                  </a:cubicBezTo>
                  <a:cubicBezTo>
                    <a:pt x="23" y="237"/>
                    <a:pt x="24" y="235"/>
                    <a:pt x="24" y="233"/>
                  </a:cubicBezTo>
                  <a:lnTo>
                    <a:pt x="26" y="224"/>
                  </a:lnTo>
                  <a:close/>
                  <a:moveTo>
                    <a:pt x="45" y="223"/>
                  </a:moveTo>
                  <a:cubicBezTo>
                    <a:pt x="38" y="223"/>
                    <a:pt x="34" y="229"/>
                    <a:pt x="34" y="236"/>
                  </a:cubicBezTo>
                  <a:cubicBezTo>
                    <a:pt x="34" y="243"/>
                    <a:pt x="38" y="249"/>
                    <a:pt x="45" y="249"/>
                  </a:cubicBezTo>
                  <a:cubicBezTo>
                    <a:pt x="51" y="249"/>
                    <a:pt x="56" y="243"/>
                    <a:pt x="56" y="236"/>
                  </a:cubicBezTo>
                  <a:cubicBezTo>
                    <a:pt x="56" y="229"/>
                    <a:pt x="51" y="223"/>
                    <a:pt x="45" y="223"/>
                  </a:cubicBezTo>
                  <a:moveTo>
                    <a:pt x="45" y="243"/>
                  </a:moveTo>
                  <a:cubicBezTo>
                    <a:pt x="42" y="243"/>
                    <a:pt x="40" y="240"/>
                    <a:pt x="40" y="236"/>
                  </a:cubicBezTo>
                  <a:cubicBezTo>
                    <a:pt x="40" y="232"/>
                    <a:pt x="42" y="229"/>
                    <a:pt x="45" y="229"/>
                  </a:cubicBezTo>
                  <a:cubicBezTo>
                    <a:pt x="48" y="229"/>
                    <a:pt x="50" y="232"/>
                    <a:pt x="50" y="236"/>
                  </a:cubicBezTo>
                  <a:cubicBezTo>
                    <a:pt x="50" y="240"/>
                    <a:pt x="48" y="243"/>
                    <a:pt x="45" y="243"/>
                  </a:cubicBezTo>
                  <a:moveTo>
                    <a:pt x="250" y="231"/>
                  </a:moveTo>
                  <a:cubicBezTo>
                    <a:pt x="249" y="230"/>
                    <a:pt x="247" y="229"/>
                    <a:pt x="246" y="229"/>
                  </a:cubicBezTo>
                  <a:cubicBezTo>
                    <a:pt x="243" y="229"/>
                    <a:pt x="242" y="231"/>
                    <a:pt x="242" y="235"/>
                  </a:cubicBezTo>
                  <a:cubicBezTo>
                    <a:pt x="242" y="248"/>
                    <a:pt x="242" y="248"/>
                    <a:pt x="242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24"/>
                    <a:pt x="235" y="224"/>
                    <a:pt x="235" y="224"/>
                  </a:cubicBezTo>
                  <a:cubicBezTo>
                    <a:pt x="242" y="224"/>
                    <a:pt x="242" y="224"/>
                    <a:pt x="242" y="224"/>
                  </a:cubicBezTo>
                  <a:cubicBezTo>
                    <a:pt x="242" y="226"/>
                    <a:pt x="242" y="226"/>
                    <a:pt x="242" y="226"/>
                  </a:cubicBezTo>
                  <a:cubicBezTo>
                    <a:pt x="243" y="224"/>
                    <a:pt x="245" y="223"/>
                    <a:pt x="247" y="223"/>
                  </a:cubicBezTo>
                  <a:cubicBezTo>
                    <a:pt x="249" y="223"/>
                    <a:pt x="250" y="224"/>
                    <a:pt x="251" y="225"/>
                  </a:cubicBezTo>
                  <a:lnTo>
                    <a:pt x="250" y="231"/>
                  </a:lnTo>
                  <a:close/>
                  <a:moveTo>
                    <a:pt x="202" y="224"/>
                  </a:moveTo>
                  <a:cubicBezTo>
                    <a:pt x="208" y="224"/>
                    <a:pt x="208" y="224"/>
                    <a:pt x="208" y="224"/>
                  </a:cubicBezTo>
                  <a:cubicBezTo>
                    <a:pt x="201" y="248"/>
                    <a:pt x="201" y="248"/>
                    <a:pt x="201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3" y="238"/>
                    <a:pt x="193" y="238"/>
                    <a:pt x="193" y="238"/>
                  </a:cubicBezTo>
                  <a:cubicBezTo>
                    <a:pt x="193" y="236"/>
                    <a:pt x="192" y="234"/>
                    <a:pt x="192" y="233"/>
                  </a:cubicBezTo>
                  <a:cubicBezTo>
                    <a:pt x="192" y="234"/>
                    <a:pt x="191" y="237"/>
                    <a:pt x="191" y="238"/>
                  </a:cubicBezTo>
                  <a:cubicBezTo>
                    <a:pt x="188" y="248"/>
                    <a:pt x="188" y="248"/>
                    <a:pt x="188" y="248"/>
                  </a:cubicBezTo>
                  <a:cubicBezTo>
                    <a:pt x="183" y="248"/>
                    <a:pt x="183" y="248"/>
                    <a:pt x="183" y="248"/>
                  </a:cubicBezTo>
                  <a:cubicBezTo>
                    <a:pt x="183" y="248"/>
                    <a:pt x="183" y="248"/>
                    <a:pt x="183" y="248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4" y="233"/>
                    <a:pt x="184" y="233"/>
                    <a:pt x="184" y="233"/>
                  </a:cubicBezTo>
                  <a:cubicBezTo>
                    <a:pt x="185" y="234"/>
                    <a:pt x="185" y="237"/>
                    <a:pt x="186" y="239"/>
                  </a:cubicBezTo>
                  <a:cubicBezTo>
                    <a:pt x="186" y="237"/>
                    <a:pt x="187" y="234"/>
                    <a:pt x="187" y="233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95" y="224"/>
                    <a:pt x="195" y="224"/>
                    <a:pt x="195" y="224"/>
                  </a:cubicBezTo>
                  <a:cubicBezTo>
                    <a:pt x="197" y="233"/>
                    <a:pt x="197" y="233"/>
                    <a:pt x="197" y="233"/>
                  </a:cubicBezTo>
                  <a:cubicBezTo>
                    <a:pt x="198" y="234"/>
                    <a:pt x="198" y="237"/>
                    <a:pt x="199" y="239"/>
                  </a:cubicBezTo>
                  <a:cubicBezTo>
                    <a:pt x="199" y="237"/>
                    <a:pt x="200" y="235"/>
                    <a:pt x="200" y="233"/>
                  </a:cubicBezTo>
                  <a:lnTo>
                    <a:pt x="202" y="224"/>
                  </a:lnTo>
                  <a:close/>
                  <a:moveTo>
                    <a:pt x="221" y="223"/>
                  </a:moveTo>
                  <a:cubicBezTo>
                    <a:pt x="214" y="223"/>
                    <a:pt x="209" y="229"/>
                    <a:pt x="209" y="236"/>
                  </a:cubicBezTo>
                  <a:cubicBezTo>
                    <a:pt x="209" y="243"/>
                    <a:pt x="214" y="249"/>
                    <a:pt x="221" y="249"/>
                  </a:cubicBezTo>
                  <a:cubicBezTo>
                    <a:pt x="227" y="249"/>
                    <a:pt x="232" y="243"/>
                    <a:pt x="232" y="236"/>
                  </a:cubicBezTo>
                  <a:cubicBezTo>
                    <a:pt x="232" y="229"/>
                    <a:pt x="227" y="223"/>
                    <a:pt x="221" y="223"/>
                  </a:cubicBezTo>
                  <a:moveTo>
                    <a:pt x="221" y="243"/>
                  </a:moveTo>
                  <a:cubicBezTo>
                    <a:pt x="218" y="243"/>
                    <a:pt x="216" y="240"/>
                    <a:pt x="216" y="236"/>
                  </a:cubicBezTo>
                  <a:cubicBezTo>
                    <a:pt x="216" y="232"/>
                    <a:pt x="218" y="229"/>
                    <a:pt x="221" y="229"/>
                  </a:cubicBezTo>
                  <a:cubicBezTo>
                    <a:pt x="224" y="229"/>
                    <a:pt x="225" y="232"/>
                    <a:pt x="225" y="236"/>
                  </a:cubicBezTo>
                  <a:cubicBezTo>
                    <a:pt x="225" y="240"/>
                    <a:pt x="224" y="243"/>
                    <a:pt x="221" y="243"/>
                  </a:cubicBezTo>
                  <a:moveTo>
                    <a:pt x="92" y="232"/>
                  </a:moveTo>
                  <a:cubicBezTo>
                    <a:pt x="99" y="248"/>
                    <a:pt x="99" y="248"/>
                    <a:pt x="99" y="248"/>
                  </a:cubicBezTo>
                  <a:cubicBezTo>
                    <a:pt x="93" y="248"/>
                    <a:pt x="93" y="248"/>
                    <a:pt x="93" y="248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4" y="248"/>
                    <a:pt x="84" y="248"/>
                    <a:pt x="84" y="248"/>
                  </a:cubicBezTo>
                  <a:cubicBezTo>
                    <a:pt x="78" y="248"/>
                    <a:pt x="78" y="248"/>
                    <a:pt x="78" y="24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4" y="214"/>
                    <a:pt x="84" y="214"/>
                    <a:pt x="84" y="214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5" y="232"/>
                    <a:pt x="86" y="231"/>
                    <a:pt x="87" y="230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99" y="224"/>
                    <a:pt x="99" y="224"/>
                    <a:pt x="99" y="224"/>
                  </a:cubicBezTo>
                  <a:lnTo>
                    <a:pt x="92" y="232"/>
                  </a:lnTo>
                  <a:close/>
                  <a:moveTo>
                    <a:pt x="121" y="248"/>
                  </a:moveTo>
                  <a:cubicBezTo>
                    <a:pt x="115" y="248"/>
                    <a:pt x="115" y="248"/>
                    <a:pt x="115" y="248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21" y="224"/>
                    <a:pt x="121" y="224"/>
                    <a:pt x="121" y="224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2" y="224"/>
                    <a:pt x="124" y="223"/>
                    <a:pt x="127" y="223"/>
                  </a:cubicBezTo>
                  <a:cubicBezTo>
                    <a:pt x="133" y="223"/>
                    <a:pt x="136" y="227"/>
                    <a:pt x="136" y="234"/>
                  </a:cubicBezTo>
                  <a:cubicBezTo>
                    <a:pt x="136" y="248"/>
                    <a:pt x="136" y="248"/>
                    <a:pt x="136" y="24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30" y="235"/>
                    <a:pt x="130" y="235"/>
                    <a:pt x="130" y="235"/>
                  </a:cubicBezTo>
                  <a:cubicBezTo>
                    <a:pt x="130" y="231"/>
                    <a:pt x="128" y="229"/>
                    <a:pt x="125" y="229"/>
                  </a:cubicBezTo>
                  <a:cubicBezTo>
                    <a:pt x="122" y="229"/>
                    <a:pt x="121" y="231"/>
                    <a:pt x="121" y="235"/>
                  </a:cubicBezTo>
                  <a:lnTo>
                    <a:pt x="121" y="248"/>
                  </a:lnTo>
                  <a:close/>
                  <a:moveTo>
                    <a:pt x="155" y="226"/>
                  </a:moveTo>
                  <a:cubicBezTo>
                    <a:pt x="154" y="224"/>
                    <a:pt x="152" y="223"/>
                    <a:pt x="150" y="223"/>
                  </a:cubicBezTo>
                  <a:cubicBezTo>
                    <a:pt x="144" y="223"/>
                    <a:pt x="140" y="228"/>
                    <a:pt x="140" y="236"/>
                  </a:cubicBezTo>
                  <a:cubicBezTo>
                    <a:pt x="140" y="244"/>
                    <a:pt x="144" y="249"/>
                    <a:pt x="149" y="249"/>
                  </a:cubicBezTo>
                  <a:cubicBezTo>
                    <a:pt x="152" y="249"/>
                    <a:pt x="153" y="248"/>
                    <a:pt x="155" y="246"/>
                  </a:cubicBezTo>
                  <a:cubicBezTo>
                    <a:pt x="155" y="247"/>
                    <a:pt x="155" y="247"/>
                    <a:pt x="155" y="247"/>
                  </a:cubicBezTo>
                  <a:cubicBezTo>
                    <a:pt x="155" y="250"/>
                    <a:pt x="155" y="253"/>
                    <a:pt x="147" y="254"/>
                  </a:cubicBezTo>
                  <a:cubicBezTo>
                    <a:pt x="147" y="254"/>
                    <a:pt x="147" y="254"/>
                    <a:pt x="147" y="254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7" y="258"/>
                    <a:pt x="161" y="254"/>
                    <a:pt x="161" y="246"/>
                  </a:cubicBezTo>
                  <a:cubicBezTo>
                    <a:pt x="161" y="224"/>
                    <a:pt x="161" y="224"/>
                    <a:pt x="161" y="224"/>
                  </a:cubicBezTo>
                  <a:cubicBezTo>
                    <a:pt x="155" y="224"/>
                    <a:pt x="155" y="224"/>
                    <a:pt x="155" y="224"/>
                  </a:cubicBezTo>
                  <a:lnTo>
                    <a:pt x="155" y="226"/>
                  </a:lnTo>
                  <a:close/>
                  <a:moveTo>
                    <a:pt x="155" y="231"/>
                  </a:moveTo>
                  <a:cubicBezTo>
                    <a:pt x="155" y="241"/>
                    <a:pt x="155" y="241"/>
                    <a:pt x="155" y="241"/>
                  </a:cubicBezTo>
                  <a:cubicBezTo>
                    <a:pt x="154" y="242"/>
                    <a:pt x="153" y="243"/>
                    <a:pt x="151" y="243"/>
                  </a:cubicBezTo>
                  <a:cubicBezTo>
                    <a:pt x="149" y="243"/>
                    <a:pt x="146" y="242"/>
                    <a:pt x="146" y="236"/>
                  </a:cubicBezTo>
                  <a:cubicBezTo>
                    <a:pt x="146" y="230"/>
                    <a:pt x="149" y="229"/>
                    <a:pt x="151" y="229"/>
                  </a:cubicBezTo>
                  <a:cubicBezTo>
                    <a:pt x="153" y="229"/>
                    <a:pt x="154" y="230"/>
                    <a:pt x="155" y="231"/>
                  </a:cubicBezTo>
                  <a:moveTo>
                    <a:pt x="103" y="224"/>
                  </a:moveTo>
                  <a:cubicBezTo>
                    <a:pt x="109" y="224"/>
                    <a:pt x="109" y="224"/>
                    <a:pt x="109" y="224"/>
                  </a:cubicBezTo>
                  <a:cubicBezTo>
                    <a:pt x="109" y="235"/>
                    <a:pt x="109" y="235"/>
                    <a:pt x="109" y="235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03" y="248"/>
                    <a:pt x="103" y="248"/>
                    <a:pt x="103" y="248"/>
                  </a:cubicBezTo>
                  <a:lnTo>
                    <a:pt x="103" y="224"/>
                  </a:lnTo>
                  <a:close/>
                  <a:moveTo>
                    <a:pt x="109" y="217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3" y="220"/>
                    <a:pt x="103" y="220"/>
                    <a:pt x="103" y="220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9" y="214"/>
                    <a:pt x="109" y="214"/>
                    <a:pt x="109" y="214"/>
                  </a:cubicBezTo>
                  <a:lnTo>
                    <a:pt x="109" y="217"/>
                  </a:lnTo>
                  <a:close/>
                  <a:moveTo>
                    <a:pt x="254" y="217"/>
                  </a:moveTo>
                  <a:cubicBezTo>
                    <a:pt x="260" y="214"/>
                    <a:pt x="260" y="214"/>
                    <a:pt x="260" y="214"/>
                  </a:cubicBezTo>
                  <a:cubicBezTo>
                    <a:pt x="260" y="236"/>
                    <a:pt x="260" y="236"/>
                    <a:pt x="260" y="236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54" y="248"/>
                    <a:pt x="254" y="248"/>
                    <a:pt x="254" y="248"/>
                  </a:cubicBezTo>
                  <a:lnTo>
                    <a:pt x="254" y="217"/>
                  </a:lnTo>
                  <a:close/>
                  <a:moveTo>
                    <a:pt x="44" y="84"/>
                  </a:moveTo>
                  <a:cubicBezTo>
                    <a:pt x="94" y="84"/>
                    <a:pt x="94" y="84"/>
                    <a:pt x="94" y="84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44" y="107"/>
                    <a:pt x="44" y="107"/>
                    <a:pt x="44" y="107"/>
                  </a:cubicBezTo>
                  <a:lnTo>
                    <a:pt x="44" y="84"/>
                  </a:lnTo>
                  <a:close/>
                  <a:moveTo>
                    <a:pt x="186" y="0"/>
                  </a:moveTo>
                  <a:cubicBezTo>
                    <a:pt x="163" y="45"/>
                    <a:pt x="163" y="45"/>
                    <a:pt x="163" y="4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4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48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94200"/>
            <a:ext cx="10972800" cy="590400"/>
          </a:xfrm>
        </p:spPr>
        <p:txBody>
          <a:bodyPr anchor="t"/>
          <a:lstStyle>
            <a:lvl1pPr marL="0">
              <a:lnSpc>
                <a:spcPts val="1785"/>
              </a:lnSpc>
              <a:defRPr sz="1622" b="1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A05B7DAA-1188-4D14-904A-3AEF21A4A5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264860"/>
            <a:ext cx="80749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0" noProof="0" dirty="0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84D540C-D4C0-4B1C-89A7-E54E8C37F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8" y="106052"/>
            <a:ext cx="2768746" cy="114300"/>
          </a:xfrm>
        </p:spPr>
        <p:txBody>
          <a:bodyPr/>
          <a:lstStyle>
            <a:lvl1pPr marL="0" indent="0">
              <a:buNone/>
              <a:defRPr sz="731" kern="800" spc="300" baseline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18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MFFS Market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7CAA-1605-AC40-BDE0-A636A32D95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4168" y="1983735"/>
            <a:ext cx="2634152" cy="475087"/>
          </a:xfrm>
        </p:spPr>
        <p:txBody>
          <a:bodyPr anchor="t">
            <a:noAutofit/>
          </a:bodyPr>
          <a:lstStyle>
            <a:lvl1pPr algn="r">
              <a:lnSpc>
                <a:spcPts val="4670"/>
              </a:lnSpc>
              <a:defRPr lang="en-GB" b="0" smtClean="0">
                <a:effectLst/>
              </a:defRPr>
            </a:lvl1pPr>
          </a:lstStyle>
          <a:p>
            <a:r>
              <a:rPr lang="en-GB" b="1" noProof="0">
                <a:solidFill>
                  <a:srgbClr val="FFE700"/>
                </a:solidFill>
                <a:effectLst/>
                <a:latin typeface="EYInterstate" panose="02000503020000020004" pitchFamily="2" charset="0"/>
              </a:rPr>
              <a:t>Text</a:t>
            </a:r>
            <a:endParaRPr lang="en-GB" noProof="0">
              <a:solidFill>
                <a:srgbClr val="FFE700"/>
              </a:solidFill>
              <a:effectLst/>
              <a:latin typeface="EYInterstate Light" panose="02000506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8568B-5492-594B-A3B5-1EB2FFC65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8B680765-40E2-AC40-8F5D-C6BB6AC8B5D5}" type="slidenum">
              <a:rPr lang="en-GB" noProof="0" smtClean="0"/>
              <a:pPr algn="ctr"/>
              <a:t>‹#›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9F52-D312-114A-A333-428005D4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>
                <a:latin typeface="+mn-lt"/>
              </a:rPr>
              <a:t>EY Response - Singtel UDP FYI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A0E5-5E1B-3E4C-A287-5149BBC887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2355F5-606E-C343-8208-10306E6D0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5475" y="1974451"/>
            <a:ext cx="2719768" cy="237541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138" b="0" i="0" spc="-23" baseline="0">
                <a:solidFill>
                  <a:schemeClr val="bg1"/>
                </a:solidFill>
                <a:latin typeface="EYInterstate" panose="02000503020000020004" pitchFamily="2" charset="0"/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2203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945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294200"/>
            <a:ext cx="10972800" cy="590400"/>
          </a:xfrm>
        </p:spPr>
        <p:txBody>
          <a:bodyPr/>
          <a:lstStyle>
            <a:lvl1pPr>
              <a:defRPr sz="1947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5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121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- Studio Agno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January 25, 2019"/>
          <p:cNvSpPr txBox="1">
            <a:spLocks noGrp="1"/>
          </p:cNvSpPr>
          <p:nvPr>
            <p:ph type="body" sz="quarter" idx="13"/>
          </p:nvPr>
        </p:nvSpPr>
        <p:spPr>
          <a:xfrm>
            <a:off x="1107986" y="2573903"/>
            <a:ext cx="1724831" cy="2115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defTabSz="412544">
              <a:lnSpc>
                <a:spcPct val="120000"/>
              </a:lnSpc>
              <a:spcBef>
                <a:spcPts val="0"/>
              </a:spcBef>
              <a:buSzTx/>
              <a:buNone/>
              <a:tabLst/>
              <a:defRPr sz="1249" cap="all" spc="125">
                <a:solidFill>
                  <a:srgbClr val="FFFFFF"/>
                </a:solidFill>
              </a:defRPr>
            </a:lvl1pPr>
          </a:lstStyle>
          <a:p>
            <a:r>
              <a:t>January 25, 2019</a:t>
            </a:r>
          </a:p>
        </p:txBody>
      </p:sp>
      <p:sp>
        <p:nvSpPr>
          <p:cNvPr id="203" name="Process Update"/>
          <p:cNvSpPr txBox="1">
            <a:spLocks noGrp="1"/>
          </p:cNvSpPr>
          <p:nvPr>
            <p:ph type="body" sz="quarter" idx="14"/>
          </p:nvPr>
        </p:nvSpPr>
        <p:spPr>
          <a:xfrm>
            <a:off x="1107985" y="2990852"/>
            <a:ext cx="6063742" cy="10668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412544">
              <a:lnSpc>
                <a:spcPct val="100000"/>
              </a:lnSpc>
              <a:spcBef>
                <a:spcPts val="0"/>
              </a:spcBef>
              <a:buSzTx/>
              <a:buNone/>
              <a:tabLst/>
              <a:defRPr sz="6997" spc="-350">
                <a:solidFill>
                  <a:srgbClr val="FFE600"/>
                </a:solidFill>
              </a:defRPr>
            </a:lvl1pPr>
          </a:lstStyle>
          <a:p>
            <a:r>
              <a:t>Process Update</a:t>
            </a:r>
          </a:p>
        </p:txBody>
      </p:sp>
      <p:sp>
        <p:nvSpPr>
          <p:cNvPr id="204" name="studio standards"/>
          <p:cNvSpPr txBox="1">
            <a:spLocks noGrp="1"/>
          </p:cNvSpPr>
          <p:nvPr>
            <p:ph type="body" sz="quarter" idx="15"/>
          </p:nvPr>
        </p:nvSpPr>
        <p:spPr>
          <a:xfrm>
            <a:off x="1107986" y="2808853"/>
            <a:ext cx="3301187" cy="2115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412544">
              <a:lnSpc>
                <a:spcPct val="120000"/>
              </a:lnSpc>
              <a:spcBef>
                <a:spcPts val="0"/>
              </a:spcBef>
              <a:buSzTx/>
              <a:buNone/>
              <a:tabLst/>
              <a:defRPr sz="1249" cap="all" spc="125">
                <a:solidFill>
                  <a:srgbClr val="FFFFFF"/>
                </a:solidFill>
                <a:latin typeface="+mj-lt"/>
                <a:ea typeface="+mj-ea"/>
                <a:cs typeface="+mj-cs"/>
                <a:sym typeface="EYInterstate Bold"/>
              </a:defRPr>
            </a:lvl1pPr>
          </a:lstStyle>
          <a:p>
            <a:r>
              <a:t>studio standards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8174" y="6540502"/>
            <a:ext cx="26930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297955-589D-DA4D-A894-E5A585D58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9212" y="6091017"/>
            <a:ext cx="494927" cy="5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70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6593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12F9E4-2177-D64E-A884-22008284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43" y="243283"/>
            <a:ext cx="11254155" cy="396875"/>
          </a:xfrm>
          <a:prstGeom prst="rect">
            <a:avLst/>
          </a:prstGeom>
        </p:spPr>
        <p:txBody>
          <a:bodyPr/>
          <a:lstStyle>
            <a:lvl1pPr>
              <a:defRPr sz="2399" b="0" i="0" spc="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13AA9-0432-5B41-ADC4-C6864E7ACCE0}"/>
              </a:ext>
            </a:extLst>
          </p:cNvPr>
          <p:cNvSpPr/>
          <p:nvPr userDrawn="1"/>
        </p:nvSpPr>
        <p:spPr>
          <a:xfrm>
            <a:off x="423204" y="243283"/>
            <a:ext cx="45719" cy="396875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4726423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FYI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5307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990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MFFS Market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8568B-5492-594B-A3B5-1EB2FFC65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9F52-D312-114A-A333-428005D4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EY Response - Singtel UDP FYI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A0E5-5E1B-3E4C-A287-5149BBC887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94527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treme close up of line chart graphic">
            <a:extLst>
              <a:ext uri="{FF2B5EF4-FFF2-40B4-BE49-F238E27FC236}">
                <a16:creationId xmlns:a16="http://schemas.microsoft.com/office/drawing/2014/main" id="{658A8D59-FCFC-4DBC-9EDC-2B5B88328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846" y="-1881"/>
            <a:ext cx="12204000" cy="68647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B87B41-951F-4DB2-AB3B-2E7ABC5E5613}"/>
              </a:ext>
            </a:extLst>
          </p:cNvPr>
          <p:cNvGrpSpPr/>
          <p:nvPr/>
        </p:nvGrpSpPr>
        <p:grpSpPr>
          <a:xfrm>
            <a:off x="-26913" y="86412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27704CE-A323-4E94-ABBC-CE0D4DC71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6A95D04-C167-4211-A2F1-E327B4DA8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3617429-7C92-44BA-90E8-0BE67C1AB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5D2B6F41-4B1E-4570-BC32-9406DA61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F0F312F-3747-421E-AB02-6FC955A25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0BE880A-061B-489F-A66B-8119965BAA40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BB7C659-7988-4B0C-8CB3-C5973974E501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59440B-4AF1-402F-B18E-48EC9089C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FC04756-EC81-4FC1-996A-8B60BBA2D22F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DF51DC3-B2FA-41C7-AFAE-653011E34387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21B90C8-2635-4744-B91B-95139744A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523FDC3-FDBC-4378-B724-ECF7F4DA9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03FC4BF-F9E7-4987-AFE5-49848ED6808B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C5E6A2A4-1CF0-4862-9DA6-D23A08543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0CDB9DC-9315-4DFE-AE68-7CFB488842A4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BDAF52B-E2C9-43A3-94E6-4D1D4FB1D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3749DA0-72CA-42F7-8452-96B7A4F93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ED65331-6E48-4E37-82E9-6C6EDADF3A63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0ED1332-6BF9-4D64-B31B-118222931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9225FC2-1C66-490B-8171-A17CEF533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F5FFAD49-C894-4585-A8CE-949F039E5108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E88954F5-7DA8-45A5-B8A8-F07555AE2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2CB252AD-734C-4CDD-B3B6-EEDA1CC1034C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4ECC157E-7C7E-4C14-A928-351F4F78B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F4C6CE3-C188-499F-9A63-0A0229F9E1AD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85ADE9F9-B0E5-476B-9E1F-5F9A1C495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F4033EE-B2FF-4830-A496-3D5E0EA1CFA8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BABA76B8-1CA7-46CD-968A-83D4371CF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51AB20E6-8424-44BB-A9D7-365AEAD57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F718B5C1-F988-4E6E-AF21-7C311DD05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7AB2251B-DD15-416E-A491-0395C2FBB651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AB517BD-83A2-45F8-A673-1FDB4BE2BEB6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091C79A1-7441-4CE2-90BB-678009041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7EAC620C-5E99-48AD-9AA7-2014DDBCDE65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1ABA183-94DC-428C-AD51-F668086A23FA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437EB69-37C4-4F19-956F-D9B1ACE5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FE603FF-ECBF-44E5-8C3E-F700091AD76C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65546B20-DD39-46E9-9EB0-F8B3AD5DB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0E3C7237-B080-454C-880F-59AC92FC7133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C48DA47-433C-48C3-9F58-E5F398116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97BFF6BB-E3E2-4C85-ABD5-C586B6C5D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CAEE98A-B431-45C6-91A5-A2AB078FEA6B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A8F7F7D2-8667-4A0D-87B7-1BA24BE76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1579B14B-D8D1-49F0-BC68-B1824B144909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378DBAAB-BC91-40BE-A929-94CFA878A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A9386D8-A162-4489-A7F5-6E7E81607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859F1CE0-D68A-4FB3-A96D-59BAEECC54D1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34F19D49-40FA-4900-BA6E-EB9BBD5B52EB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270F55D-369F-43A5-AFF3-BB8C9F5D8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01007E7F-A319-4F54-A63A-C5D3CAEA1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3F86C999-4A74-464C-A1BB-9B864E990061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CE3681A0-2CC7-4926-B880-285DFD899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678B082E-FEA4-44AB-99CD-C89490B5A0C8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AB470226-B7F6-433E-BEF6-79FDA4243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4" name="Textfeld 10">
            <a:extLst>
              <a:ext uri="{FF2B5EF4-FFF2-40B4-BE49-F238E27FC236}">
                <a16:creationId xmlns:a16="http://schemas.microsoft.com/office/drawing/2014/main" id="{A2772C27-CDFD-4725-9D21-F1DFC8A8B919}"/>
              </a:ext>
            </a:extLst>
          </p:cNvPr>
          <p:cNvSpPr txBox="1"/>
          <p:nvPr/>
        </p:nvSpPr>
        <p:spPr bwMode="gray">
          <a:xfrm>
            <a:off x="2368145" y="749783"/>
            <a:ext cx="9828000" cy="5210385"/>
          </a:xfrm>
          <a:prstGeom prst="rect">
            <a:avLst/>
          </a:prstGeom>
          <a:noFill/>
        </p:spPr>
        <p:txBody>
          <a:bodyPr vert="wordArtVert" wrap="square" lIns="71926" tIns="0" rIns="107888" bIns="71926" rtlCol="0" anchor="t" anchorCtr="0">
            <a:noAutofit/>
          </a:bodyPr>
          <a:lstStyle>
            <a:defPPr>
              <a:defRPr lang="de-DE"/>
            </a:defPPr>
            <a:lvl1pPr lvl="0" algn="ctr">
              <a:spcAft>
                <a:spcPts val="600"/>
              </a:spcAft>
              <a:defRPr sz="1200">
                <a:solidFill>
                  <a:prstClr val="black"/>
                </a:solidFill>
              </a:defRPr>
            </a:lvl1pPr>
          </a:lstStyle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11011101010110111001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1101010101101101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00010110100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0010100100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0100101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10010001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1001000010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01110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1011100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001111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1011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10001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110100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11011101010110111001001000010</a:t>
            </a:r>
          </a:p>
          <a:p>
            <a:pPr algn="l"/>
            <a:r>
              <a:rPr lang="en-US" sz="1098" b="1" dirty="0">
                <a:solidFill>
                  <a:srgbClr val="C0C0C0"/>
                </a:solidFill>
                <a:latin typeface="Arial"/>
              </a:rPr>
              <a:t>00001</a:t>
            </a: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  <a:p>
            <a:pPr algn="l"/>
            <a:endParaRPr lang="en-US" sz="1098" b="1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5" name="Freeform 31">
            <a:extLst>
              <a:ext uri="{FF2B5EF4-FFF2-40B4-BE49-F238E27FC236}">
                <a16:creationId xmlns:a16="http://schemas.microsoft.com/office/drawing/2014/main" id="{5A71CC08-0538-4012-9348-A6407EB80BA8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8894194" y="246083"/>
            <a:ext cx="1376337" cy="4044514"/>
          </a:xfrm>
          <a:custGeom>
            <a:avLst/>
            <a:gdLst>
              <a:gd name="T0" fmla="*/ 18 w 188"/>
              <a:gd name="T1" fmla="*/ 53 h 572"/>
              <a:gd name="T2" fmla="*/ 22 w 188"/>
              <a:gd name="T3" fmla="*/ 57 h 572"/>
              <a:gd name="T4" fmla="*/ 0 w 188"/>
              <a:gd name="T5" fmla="*/ 294 h 572"/>
              <a:gd name="T6" fmla="*/ 7 w 188"/>
              <a:gd name="T7" fmla="*/ 408 h 572"/>
              <a:gd name="T8" fmla="*/ 11 w 188"/>
              <a:gd name="T9" fmla="*/ 411 h 572"/>
              <a:gd name="T10" fmla="*/ 26 w 188"/>
              <a:gd name="T11" fmla="*/ 411 h 572"/>
              <a:gd name="T12" fmla="*/ 26 w 188"/>
              <a:gd name="T13" fmla="*/ 290 h 572"/>
              <a:gd name="T14" fmla="*/ 39 w 188"/>
              <a:gd name="T15" fmla="*/ 23 h 572"/>
              <a:gd name="T16" fmla="*/ 33 w 188"/>
              <a:gd name="T17" fmla="*/ 0 h 572"/>
              <a:gd name="T18" fmla="*/ 36 w 188"/>
              <a:gd name="T19" fmla="*/ 4 h 572"/>
              <a:gd name="T20" fmla="*/ 22 w 188"/>
              <a:gd name="T21" fmla="*/ 422 h 572"/>
              <a:gd name="T22" fmla="*/ 26 w 188"/>
              <a:gd name="T23" fmla="*/ 418 h 572"/>
              <a:gd name="T24" fmla="*/ 39 w 188"/>
              <a:gd name="T25" fmla="*/ 242 h 572"/>
              <a:gd name="T26" fmla="*/ 45 w 188"/>
              <a:gd name="T27" fmla="*/ 475 h 572"/>
              <a:gd name="T28" fmla="*/ 50 w 188"/>
              <a:gd name="T29" fmla="*/ 252 h 572"/>
              <a:gd name="T30" fmla="*/ 61 w 188"/>
              <a:gd name="T31" fmla="*/ 433 h 572"/>
              <a:gd name="T32" fmla="*/ 75 w 188"/>
              <a:gd name="T33" fmla="*/ 267 h 572"/>
              <a:gd name="T34" fmla="*/ 87 w 188"/>
              <a:gd name="T35" fmla="*/ 469 h 572"/>
              <a:gd name="T36" fmla="*/ 50 w 188"/>
              <a:gd name="T37" fmla="*/ 6 h 572"/>
              <a:gd name="T38" fmla="*/ 54 w 188"/>
              <a:gd name="T39" fmla="*/ 10 h 572"/>
              <a:gd name="T40" fmla="*/ 57 w 188"/>
              <a:gd name="T41" fmla="*/ 52 h 572"/>
              <a:gd name="T42" fmla="*/ 61 w 188"/>
              <a:gd name="T43" fmla="*/ 49 h 572"/>
              <a:gd name="T44" fmla="*/ 61 w 188"/>
              <a:gd name="T45" fmla="*/ 257 h 572"/>
              <a:gd name="T46" fmla="*/ 73 w 188"/>
              <a:gd name="T47" fmla="*/ 472 h 572"/>
              <a:gd name="T48" fmla="*/ 76 w 188"/>
              <a:gd name="T49" fmla="*/ 52 h 572"/>
              <a:gd name="T50" fmla="*/ 87 w 188"/>
              <a:gd name="T51" fmla="*/ 15 h 572"/>
              <a:gd name="T52" fmla="*/ 91 w 188"/>
              <a:gd name="T53" fmla="*/ 19 h 572"/>
              <a:gd name="T54" fmla="*/ 41 w 188"/>
              <a:gd name="T55" fmla="*/ 478 h 572"/>
              <a:gd name="T56" fmla="*/ 45 w 188"/>
              <a:gd name="T57" fmla="*/ 474 h 572"/>
              <a:gd name="T58" fmla="*/ 61 w 188"/>
              <a:gd name="T59" fmla="*/ 438 h 572"/>
              <a:gd name="T60" fmla="*/ 73 w 188"/>
              <a:gd name="T61" fmla="*/ 470 h 572"/>
              <a:gd name="T62" fmla="*/ 76 w 188"/>
              <a:gd name="T63" fmla="*/ 474 h 572"/>
              <a:gd name="T64" fmla="*/ 130 w 188"/>
              <a:gd name="T65" fmla="*/ 526 h 572"/>
              <a:gd name="T66" fmla="*/ 134 w 188"/>
              <a:gd name="T67" fmla="*/ 522 h 572"/>
              <a:gd name="T68" fmla="*/ 97 w 188"/>
              <a:gd name="T69" fmla="*/ 272 h 572"/>
              <a:gd name="T70" fmla="*/ 151 w 188"/>
              <a:gd name="T71" fmla="*/ 546 h 572"/>
              <a:gd name="T72" fmla="*/ 117 w 188"/>
              <a:gd name="T73" fmla="*/ 70 h 572"/>
              <a:gd name="T74" fmla="*/ 105 w 188"/>
              <a:gd name="T75" fmla="*/ 280 h 572"/>
              <a:gd name="T76" fmla="*/ 159 w 188"/>
              <a:gd name="T77" fmla="*/ 566 h 572"/>
              <a:gd name="T78" fmla="*/ 134 w 188"/>
              <a:gd name="T79" fmla="*/ 379 h 572"/>
              <a:gd name="T80" fmla="*/ 105 w 188"/>
              <a:gd name="T81" fmla="*/ 46 h 572"/>
              <a:gd name="T82" fmla="*/ 108 w 188"/>
              <a:gd name="T83" fmla="*/ 50 h 572"/>
              <a:gd name="T84" fmla="*/ 114 w 188"/>
              <a:gd name="T85" fmla="*/ 19 h 572"/>
              <a:gd name="T86" fmla="*/ 117 w 188"/>
              <a:gd name="T87" fmla="*/ 15 h 572"/>
              <a:gd name="T88" fmla="*/ 157 w 188"/>
              <a:gd name="T89" fmla="*/ 145 h 572"/>
              <a:gd name="T90" fmla="*/ 155 w 188"/>
              <a:gd name="T91" fmla="*/ 449 h 572"/>
              <a:gd name="T92" fmla="*/ 159 w 188"/>
              <a:gd name="T93" fmla="*/ 452 h 572"/>
              <a:gd name="T94" fmla="*/ 144 w 188"/>
              <a:gd name="T95" fmla="*/ 550 h 572"/>
              <a:gd name="T96" fmla="*/ 142 w 188"/>
              <a:gd name="T97" fmla="*/ 555 h 572"/>
              <a:gd name="T98" fmla="*/ 157 w 188"/>
              <a:gd name="T99" fmla="*/ 565 h 572"/>
              <a:gd name="T100" fmla="*/ 183 w 188"/>
              <a:gd name="T101" fmla="*/ 491 h 572"/>
              <a:gd name="T102" fmla="*/ 185 w 188"/>
              <a:gd name="T103" fmla="*/ 485 h 572"/>
              <a:gd name="T104" fmla="*/ 188 w 188"/>
              <a:gd name="T105" fmla="*/ 489 h 572"/>
              <a:gd name="T106" fmla="*/ 169 w 188"/>
              <a:gd name="T107" fmla="*/ 539 h 572"/>
              <a:gd name="T108" fmla="*/ 173 w 188"/>
              <a:gd name="T109" fmla="*/ 535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8" h="572">
                <a:moveTo>
                  <a:pt x="26" y="53"/>
                </a:moveTo>
                <a:cubicBezTo>
                  <a:pt x="26" y="55"/>
                  <a:pt x="24" y="57"/>
                  <a:pt x="22" y="57"/>
                </a:cubicBezTo>
                <a:cubicBezTo>
                  <a:pt x="20" y="57"/>
                  <a:pt x="18" y="55"/>
                  <a:pt x="18" y="53"/>
                </a:cubicBezTo>
                <a:cubicBezTo>
                  <a:pt x="18" y="51"/>
                  <a:pt x="20" y="50"/>
                  <a:pt x="22" y="50"/>
                </a:cubicBezTo>
                <a:cubicBezTo>
                  <a:pt x="24" y="50"/>
                  <a:pt x="26" y="51"/>
                  <a:pt x="26" y="53"/>
                </a:cubicBezTo>
                <a:close/>
                <a:moveTo>
                  <a:pt x="22" y="57"/>
                </a:moveTo>
                <a:cubicBezTo>
                  <a:pt x="22" y="68"/>
                  <a:pt x="22" y="210"/>
                  <a:pt x="22" y="210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41"/>
                  <a:pt x="0" y="294"/>
                  <a:pt x="0" y="294"/>
                </a:cubicBezTo>
                <a:cubicBezTo>
                  <a:pt x="7" y="303"/>
                  <a:pt x="7" y="303"/>
                  <a:pt x="7" y="303"/>
                </a:cubicBezTo>
                <a:cubicBezTo>
                  <a:pt x="7" y="408"/>
                  <a:pt x="7" y="408"/>
                  <a:pt x="7" y="408"/>
                </a:cubicBezTo>
                <a:moveTo>
                  <a:pt x="7" y="408"/>
                </a:moveTo>
                <a:cubicBezTo>
                  <a:pt x="5" y="408"/>
                  <a:pt x="4" y="409"/>
                  <a:pt x="4" y="411"/>
                </a:cubicBezTo>
                <a:cubicBezTo>
                  <a:pt x="4" y="413"/>
                  <a:pt x="5" y="415"/>
                  <a:pt x="7" y="415"/>
                </a:cubicBezTo>
                <a:cubicBezTo>
                  <a:pt x="9" y="415"/>
                  <a:pt x="11" y="413"/>
                  <a:pt x="11" y="411"/>
                </a:cubicBezTo>
                <a:cubicBezTo>
                  <a:pt x="11" y="409"/>
                  <a:pt x="9" y="408"/>
                  <a:pt x="7" y="408"/>
                </a:cubicBezTo>
                <a:close/>
                <a:moveTo>
                  <a:pt x="26" y="420"/>
                </a:moveTo>
                <a:cubicBezTo>
                  <a:pt x="26" y="411"/>
                  <a:pt x="26" y="411"/>
                  <a:pt x="26" y="411"/>
                </a:cubicBezTo>
                <a:cubicBezTo>
                  <a:pt x="15" y="404"/>
                  <a:pt x="15" y="404"/>
                  <a:pt x="15" y="404"/>
                </a:cubicBezTo>
                <a:cubicBezTo>
                  <a:pt x="15" y="300"/>
                  <a:pt x="15" y="300"/>
                  <a:pt x="15" y="300"/>
                </a:cubicBezTo>
                <a:cubicBezTo>
                  <a:pt x="26" y="290"/>
                  <a:pt x="26" y="290"/>
                  <a:pt x="26" y="290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39" y="224"/>
                  <a:pt x="39" y="224"/>
                  <a:pt x="39" y="224"/>
                </a:cubicBezTo>
                <a:cubicBezTo>
                  <a:pt x="39" y="23"/>
                  <a:pt x="39" y="23"/>
                  <a:pt x="39" y="23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8"/>
                  <a:pt x="32" y="8"/>
                  <a:pt x="32" y="8"/>
                </a:cubicBezTo>
                <a:moveTo>
                  <a:pt x="33" y="0"/>
                </a:moveTo>
                <a:cubicBezTo>
                  <a:pt x="31" y="0"/>
                  <a:pt x="29" y="2"/>
                  <a:pt x="29" y="4"/>
                </a:cubicBezTo>
                <a:cubicBezTo>
                  <a:pt x="29" y="6"/>
                  <a:pt x="31" y="8"/>
                  <a:pt x="33" y="8"/>
                </a:cubicBezTo>
                <a:cubicBezTo>
                  <a:pt x="35" y="8"/>
                  <a:pt x="36" y="6"/>
                  <a:pt x="36" y="4"/>
                </a:cubicBezTo>
                <a:cubicBezTo>
                  <a:pt x="36" y="2"/>
                  <a:pt x="35" y="0"/>
                  <a:pt x="33" y="0"/>
                </a:cubicBezTo>
                <a:close/>
                <a:moveTo>
                  <a:pt x="26" y="418"/>
                </a:moveTo>
                <a:cubicBezTo>
                  <a:pt x="24" y="418"/>
                  <a:pt x="22" y="420"/>
                  <a:pt x="22" y="422"/>
                </a:cubicBezTo>
                <a:cubicBezTo>
                  <a:pt x="22" y="424"/>
                  <a:pt x="24" y="426"/>
                  <a:pt x="26" y="426"/>
                </a:cubicBezTo>
                <a:cubicBezTo>
                  <a:pt x="28" y="426"/>
                  <a:pt x="29" y="424"/>
                  <a:pt x="29" y="422"/>
                </a:cubicBezTo>
                <a:cubicBezTo>
                  <a:pt x="29" y="420"/>
                  <a:pt x="28" y="418"/>
                  <a:pt x="26" y="418"/>
                </a:cubicBezTo>
                <a:close/>
                <a:moveTo>
                  <a:pt x="50" y="12"/>
                </a:moveTo>
                <a:cubicBezTo>
                  <a:pt x="50" y="232"/>
                  <a:pt x="50" y="232"/>
                  <a:pt x="50" y="232"/>
                </a:cubicBezTo>
                <a:cubicBezTo>
                  <a:pt x="39" y="242"/>
                  <a:pt x="39" y="242"/>
                  <a:pt x="39" y="242"/>
                </a:cubicBezTo>
                <a:cubicBezTo>
                  <a:pt x="39" y="377"/>
                  <a:pt x="39" y="377"/>
                  <a:pt x="39" y="377"/>
                </a:cubicBezTo>
                <a:cubicBezTo>
                  <a:pt x="45" y="386"/>
                  <a:pt x="45" y="386"/>
                  <a:pt x="45" y="386"/>
                </a:cubicBezTo>
                <a:cubicBezTo>
                  <a:pt x="45" y="475"/>
                  <a:pt x="45" y="475"/>
                  <a:pt x="45" y="475"/>
                </a:cubicBezTo>
                <a:moveTo>
                  <a:pt x="61" y="53"/>
                </a:moveTo>
                <a:cubicBezTo>
                  <a:pt x="61" y="241"/>
                  <a:pt x="61" y="241"/>
                  <a:pt x="61" y="241"/>
                </a:cubicBezTo>
                <a:cubicBezTo>
                  <a:pt x="50" y="252"/>
                  <a:pt x="50" y="252"/>
                  <a:pt x="50" y="252"/>
                </a:cubicBezTo>
                <a:cubicBezTo>
                  <a:pt x="50" y="370"/>
                  <a:pt x="50" y="370"/>
                  <a:pt x="50" y="370"/>
                </a:cubicBezTo>
                <a:cubicBezTo>
                  <a:pt x="61" y="380"/>
                  <a:pt x="61" y="380"/>
                  <a:pt x="61" y="380"/>
                </a:cubicBezTo>
                <a:cubicBezTo>
                  <a:pt x="61" y="433"/>
                  <a:pt x="61" y="433"/>
                  <a:pt x="61" y="433"/>
                </a:cubicBezTo>
                <a:moveTo>
                  <a:pt x="87" y="21"/>
                </a:moveTo>
                <a:cubicBezTo>
                  <a:pt x="87" y="252"/>
                  <a:pt x="87" y="252"/>
                  <a:pt x="87" y="252"/>
                </a:cubicBezTo>
                <a:cubicBezTo>
                  <a:pt x="75" y="267"/>
                  <a:pt x="75" y="267"/>
                  <a:pt x="75" y="267"/>
                </a:cubicBezTo>
                <a:cubicBezTo>
                  <a:pt x="75" y="359"/>
                  <a:pt x="75" y="359"/>
                  <a:pt x="75" y="359"/>
                </a:cubicBezTo>
                <a:cubicBezTo>
                  <a:pt x="87" y="369"/>
                  <a:pt x="87" y="369"/>
                  <a:pt x="87" y="369"/>
                </a:cubicBezTo>
                <a:cubicBezTo>
                  <a:pt x="87" y="469"/>
                  <a:pt x="87" y="469"/>
                  <a:pt x="87" y="469"/>
                </a:cubicBezTo>
                <a:cubicBezTo>
                  <a:pt x="134" y="517"/>
                  <a:pt x="134" y="517"/>
                  <a:pt x="134" y="517"/>
                </a:cubicBezTo>
                <a:cubicBezTo>
                  <a:pt x="134" y="524"/>
                  <a:pt x="134" y="524"/>
                  <a:pt x="134" y="524"/>
                </a:cubicBezTo>
                <a:moveTo>
                  <a:pt x="50" y="6"/>
                </a:moveTo>
                <a:cubicBezTo>
                  <a:pt x="48" y="6"/>
                  <a:pt x="46" y="8"/>
                  <a:pt x="46" y="10"/>
                </a:cubicBezTo>
                <a:cubicBezTo>
                  <a:pt x="46" y="12"/>
                  <a:pt x="48" y="13"/>
                  <a:pt x="50" y="13"/>
                </a:cubicBezTo>
                <a:cubicBezTo>
                  <a:pt x="52" y="13"/>
                  <a:pt x="54" y="12"/>
                  <a:pt x="54" y="10"/>
                </a:cubicBezTo>
                <a:cubicBezTo>
                  <a:pt x="54" y="8"/>
                  <a:pt x="52" y="6"/>
                  <a:pt x="50" y="6"/>
                </a:cubicBezTo>
                <a:close/>
                <a:moveTo>
                  <a:pt x="61" y="49"/>
                </a:moveTo>
                <a:cubicBezTo>
                  <a:pt x="59" y="49"/>
                  <a:pt x="57" y="50"/>
                  <a:pt x="57" y="52"/>
                </a:cubicBezTo>
                <a:cubicBezTo>
                  <a:pt x="57" y="54"/>
                  <a:pt x="59" y="56"/>
                  <a:pt x="61" y="56"/>
                </a:cubicBezTo>
                <a:cubicBezTo>
                  <a:pt x="63" y="56"/>
                  <a:pt x="64" y="54"/>
                  <a:pt x="64" y="52"/>
                </a:cubicBezTo>
                <a:cubicBezTo>
                  <a:pt x="64" y="50"/>
                  <a:pt x="63" y="49"/>
                  <a:pt x="61" y="49"/>
                </a:cubicBezTo>
                <a:close/>
                <a:moveTo>
                  <a:pt x="76" y="51"/>
                </a:moveTo>
                <a:cubicBezTo>
                  <a:pt x="76" y="243"/>
                  <a:pt x="76" y="243"/>
                  <a:pt x="76" y="243"/>
                </a:cubicBezTo>
                <a:cubicBezTo>
                  <a:pt x="72" y="247"/>
                  <a:pt x="61" y="257"/>
                  <a:pt x="61" y="257"/>
                </a:cubicBezTo>
                <a:cubicBezTo>
                  <a:pt x="61" y="364"/>
                  <a:pt x="61" y="364"/>
                  <a:pt x="61" y="364"/>
                </a:cubicBezTo>
                <a:cubicBezTo>
                  <a:pt x="73" y="377"/>
                  <a:pt x="73" y="377"/>
                  <a:pt x="73" y="377"/>
                </a:cubicBezTo>
                <a:cubicBezTo>
                  <a:pt x="73" y="472"/>
                  <a:pt x="73" y="472"/>
                  <a:pt x="73" y="472"/>
                </a:cubicBezTo>
                <a:moveTo>
                  <a:pt x="76" y="45"/>
                </a:moveTo>
                <a:cubicBezTo>
                  <a:pt x="74" y="45"/>
                  <a:pt x="73" y="47"/>
                  <a:pt x="73" y="49"/>
                </a:cubicBezTo>
                <a:cubicBezTo>
                  <a:pt x="73" y="51"/>
                  <a:pt x="74" y="52"/>
                  <a:pt x="76" y="52"/>
                </a:cubicBezTo>
                <a:cubicBezTo>
                  <a:pt x="78" y="52"/>
                  <a:pt x="80" y="51"/>
                  <a:pt x="80" y="49"/>
                </a:cubicBezTo>
                <a:cubicBezTo>
                  <a:pt x="80" y="47"/>
                  <a:pt x="78" y="45"/>
                  <a:pt x="76" y="45"/>
                </a:cubicBezTo>
                <a:close/>
                <a:moveTo>
                  <a:pt x="87" y="15"/>
                </a:moveTo>
                <a:cubicBezTo>
                  <a:pt x="85" y="15"/>
                  <a:pt x="84" y="17"/>
                  <a:pt x="84" y="19"/>
                </a:cubicBezTo>
                <a:cubicBezTo>
                  <a:pt x="84" y="21"/>
                  <a:pt x="85" y="22"/>
                  <a:pt x="87" y="22"/>
                </a:cubicBezTo>
                <a:cubicBezTo>
                  <a:pt x="89" y="22"/>
                  <a:pt x="91" y="21"/>
                  <a:pt x="91" y="19"/>
                </a:cubicBezTo>
                <a:cubicBezTo>
                  <a:pt x="91" y="17"/>
                  <a:pt x="89" y="15"/>
                  <a:pt x="87" y="15"/>
                </a:cubicBezTo>
                <a:close/>
                <a:moveTo>
                  <a:pt x="45" y="474"/>
                </a:moveTo>
                <a:cubicBezTo>
                  <a:pt x="43" y="474"/>
                  <a:pt x="41" y="476"/>
                  <a:pt x="41" y="478"/>
                </a:cubicBezTo>
                <a:cubicBezTo>
                  <a:pt x="41" y="480"/>
                  <a:pt x="43" y="481"/>
                  <a:pt x="45" y="481"/>
                </a:cubicBezTo>
                <a:cubicBezTo>
                  <a:pt x="47" y="481"/>
                  <a:pt x="48" y="480"/>
                  <a:pt x="48" y="478"/>
                </a:cubicBezTo>
                <a:cubicBezTo>
                  <a:pt x="48" y="476"/>
                  <a:pt x="47" y="474"/>
                  <a:pt x="45" y="474"/>
                </a:cubicBezTo>
                <a:close/>
                <a:moveTo>
                  <a:pt x="61" y="431"/>
                </a:moveTo>
                <a:cubicBezTo>
                  <a:pt x="59" y="431"/>
                  <a:pt x="57" y="432"/>
                  <a:pt x="57" y="434"/>
                </a:cubicBezTo>
                <a:cubicBezTo>
                  <a:pt x="57" y="436"/>
                  <a:pt x="59" y="438"/>
                  <a:pt x="61" y="438"/>
                </a:cubicBezTo>
                <a:cubicBezTo>
                  <a:pt x="63" y="438"/>
                  <a:pt x="64" y="436"/>
                  <a:pt x="64" y="434"/>
                </a:cubicBezTo>
                <a:cubicBezTo>
                  <a:pt x="64" y="432"/>
                  <a:pt x="63" y="431"/>
                  <a:pt x="61" y="431"/>
                </a:cubicBezTo>
                <a:close/>
                <a:moveTo>
                  <a:pt x="73" y="470"/>
                </a:moveTo>
                <a:cubicBezTo>
                  <a:pt x="71" y="470"/>
                  <a:pt x="69" y="472"/>
                  <a:pt x="69" y="474"/>
                </a:cubicBezTo>
                <a:cubicBezTo>
                  <a:pt x="69" y="476"/>
                  <a:pt x="71" y="478"/>
                  <a:pt x="73" y="478"/>
                </a:cubicBezTo>
                <a:cubicBezTo>
                  <a:pt x="75" y="478"/>
                  <a:pt x="76" y="476"/>
                  <a:pt x="76" y="474"/>
                </a:cubicBezTo>
                <a:cubicBezTo>
                  <a:pt x="76" y="472"/>
                  <a:pt x="75" y="470"/>
                  <a:pt x="73" y="470"/>
                </a:cubicBezTo>
                <a:close/>
                <a:moveTo>
                  <a:pt x="134" y="522"/>
                </a:moveTo>
                <a:cubicBezTo>
                  <a:pt x="132" y="522"/>
                  <a:pt x="130" y="524"/>
                  <a:pt x="130" y="526"/>
                </a:cubicBezTo>
                <a:cubicBezTo>
                  <a:pt x="130" y="528"/>
                  <a:pt x="132" y="530"/>
                  <a:pt x="134" y="530"/>
                </a:cubicBezTo>
                <a:cubicBezTo>
                  <a:pt x="136" y="530"/>
                  <a:pt x="138" y="528"/>
                  <a:pt x="138" y="526"/>
                </a:cubicBezTo>
                <a:cubicBezTo>
                  <a:pt x="138" y="524"/>
                  <a:pt x="136" y="522"/>
                  <a:pt x="134" y="522"/>
                </a:cubicBezTo>
                <a:close/>
                <a:moveTo>
                  <a:pt x="105" y="52"/>
                </a:moveTo>
                <a:cubicBezTo>
                  <a:pt x="105" y="267"/>
                  <a:pt x="105" y="267"/>
                  <a:pt x="105" y="267"/>
                </a:cubicBezTo>
                <a:cubicBezTo>
                  <a:pt x="97" y="272"/>
                  <a:pt x="97" y="272"/>
                  <a:pt x="97" y="272"/>
                </a:cubicBezTo>
                <a:cubicBezTo>
                  <a:pt x="97" y="438"/>
                  <a:pt x="97" y="438"/>
                  <a:pt x="97" y="438"/>
                </a:cubicBezTo>
                <a:cubicBezTo>
                  <a:pt x="151" y="489"/>
                  <a:pt x="151" y="489"/>
                  <a:pt x="151" y="489"/>
                </a:cubicBezTo>
                <a:cubicBezTo>
                  <a:pt x="151" y="546"/>
                  <a:pt x="151" y="546"/>
                  <a:pt x="151" y="546"/>
                </a:cubicBezTo>
                <a:cubicBezTo>
                  <a:pt x="142" y="551"/>
                  <a:pt x="142" y="551"/>
                  <a:pt x="142" y="551"/>
                </a:cubicBezTo>
                <a:moveTo>
                  <a:pt x="117" y="21"/>
                </a:moveTo>
                <a:cubicBezTo>
                  <a:pt x="117" y="70"/>
                  <a:pt x="117" y="70"/>
                  <a:pt x="117" y="70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13" y="272"/>
                  <a:pt x="113" y="272"/>
                  <a:pt x="113" y="272"/>
                </a:cubicBezTo>
                <a:cubicBezTo>
                  <a:pt x="105" y="280"/>
                  <a:pt x="105" y="280"/>
                  <a:pt x="105" y="280"/>
                </a:cubicBezTo>
                <a:cubicBezTo>
                  <a:pt x="105" y="434"/>
                  <a:pt x="105" y="434"/>
                  <a:pt x="105" y="434"/>
                </a:cubicBezTo>
                <a:cubicBezTo>
                  <a:pt x="159" y="485"/>
                  <a:pt x="159" y="485"/>
                  <a:pt x="159" y="485"/>
                </a:cubicBezTo>
                <a:cubicBezTo>
                  <a:pt x="159" y="566"/>
                  <a:pt x="159" y="566"/>
                  <a:pt x="159" y="566"/>
                </a:cubicBezTo>
                <a:moveTo>
                  <a:pt x="155" y="143"/>
                </a:moveTo>
                <a:cubicBezTo>
                  <a:pt x="134" y="164"/>
                  <a:pt x="134" y="164"/>
                  <a:pt x="134" y="164"/>
                </a:cubicBezTo>
                <a:cubicBezTo>
                  <a:pt x="134" y="379"/>
                  <a:pt x="134" y="379"/>
                  <a:pt x="134" y="379"/>
                </a:cubicBezTo>
                <a:cubicBezTo>
                  <a:pt x="155" y="403"/>
                  <a:pt x="155" y="403"/>
                  <a:pt x="155" y="403"/>
                </a:cubicBezTo>
                <a:cubicBezTo>
                  <a:pt x="155" y="449"/>
                  <a:pt x="155" y="449"/>
                  <a:pt x="155" y="449"/>
                </a:cubicBezTo>
                <a:moveTo>
                  <a:pt x="105" y="46"/>
                </a:moveTo>
                <a:cubicBezTo>
                  <a:pt x="103" y="46"/>
                  <a:pt x="101" y="48"/>
                  <a:pt x="101" y="50"/>
                </a:cubicBezTo>
                <a:cubicBezTo>
                  <a:pt x="101" y="52"/>
                  <a:pt x="103" y="53"/>
                  <a:pt x="105" y="53"/>
                </a:cubicBezTo>
                <a:cubicBezTo>
                  <a:pt x="107" y="53"/>
                  <a:pt x="108" y="52"/>
                  <a:pt x="108" y="50"/>
                </a:cubicBezTo>
                <a:cubicBezTo>
                  <a:pt x="108" y="48"/>
                  <a:pt x="107" y="46"/>
                  <a:pt x="105" y="46"/>
                </a:cubicBezTo>
                <a:close/>
                <a:moveTo>
                  <a:pt x="117" y="15"/>
                </a:moveTo>
                <a:cubicBezTo>
                  <a:pt x="115" y="15"/>
                  <a:pt x="114" y="17"/>
                  <a:pt x="114" y="19"/>
                </a:cubicBezTo>
                <a:cubicBezTo>
                  <a:pt x="114" y="21"/>
                  <a:pt x="115" y="22"/>
                  <a:pt x="117" y="22"/>
                </a:cubicBezTo>
                <a:cubicBezTo>
                  <a:pt x="119" y="22"/>
                  <a:pt x="121" y="21"/>
                  <a:pt x="121" y="19"/>
                </a:cubicBezTo>
                <a:cubicBezTo>
                  <a:pt x="121" y="17"/>
                  <a:pt x="119" y="15"/>
                  <a:pt x="117" y="15"/>
                </a:cubicBezTo>
                <a:close/>
                <a:moveTo>
                  <a:pt x="157" y="137"/>
                </a:moveTo>
                <a:cubicBezTo>
                  <a:pt x="155" y="137"/>
                  <a:pt x="154" y="139"/>
                  <a:pt x="154" y="141"/>
                </a:cubicBezTo>
                <a:cubicBezTo>
                  <a:pt x="154" y="143"/>
                  <a:pt x="155" y="145"/>
                  <a:pt x="157" y="145"/>
                </a:cubicBezTo>
                <a:cubicBezTo>
                  <a:pt x="159" y="145"/>
                  <a:pt x="161" y="143"/>
                  <a:pt x="161" y="141"/>
                </a:cubicBezTo>
                <a:cubicBezTo>
                  <a:pt x="161" y="139"/>
                  <a:pt x="159" y="137"/>
                  <a:pt x="157" y="137"/>
                </a:cubicBezTo>
                <a:close/>
                <a:moveTo>
                  <a:pt x="155" y="449"/>
                </a:moveTo>
                <a:cubicBezTo>
                  <a:pt x="153" y="449"/>
                  <a:pt x="152" y="450"/>
                  <a:pt x="152" y="452"/>
                </a:cubicBezTo>
                <a:cubicBezTo>
                  <a:pt x="152" y="454"/>
                  <a:pt x="153" y="456"/>
                  <a:pt x="155" y="456"/>
                </a:cubicBezTo>
                <a:cubicBezTo>
                  <a:pt x="157" y="456"/>
                  <a:pt x="159" y="454"/>
                  <a:pt x="159" y="452"/>
                </a:cubicBezTo>
                <a:cubicBezTo>
                  <a:pt x="159" y="450"/>
                  <a:pt x="157" y="449"/>
                  <a:pt x="155" y="449"/>
                </a:cubicBezTo>
                <a:close/>
                <a:moveTo>
                  <a:pt x="142" y="555"/>
                </a:moveTo>
                <a:cubicBezTo>
                  <a:pt x="143" y="554"/>
                  <a:pt x="144" y="552"/>
                  <a:pt x="144" y="550"/>
                </a:cubicBezTo>
                <a:cubicBezTo>
                  <a:pt x="143" y="548"/>
                  <a:pt x="141" y="547"/>
                  <a:pt x="139" y="548"/>
                </a:cubicBezTo>
                <a:cubicBezTo>
                  <a:pt x="137" y="549"/>
                  <a:pt x="136" y="551"/>
                  <a:pt x="137" y="553"/>
                </a:cubicBezTo>
                <a:cubicBezTo>
                  <a:pt x="138" y="555"/>
                  <a:pt x="140" y="556"/>
                  <a:pt x="142" y="555"/>
                </a:cubicBezTo>
                <a:close/>
                <a:moveTo>
                  <a:pt x="160" y="572"/>
                </a:moveTo>
                <a:cubicBezTo>
                  <a:pt x="162" y="571"/>
                  <a:pt x="163" y="569"/>
                  <a:pt x="162" y="567"/>
                </a:cubicBezTo>
                <a:cubicBezTo>
                  <a:pt x="161" y="565"/>
                  <a:pt x="159" y="564"/>
                  <a:pt x="157" y="565"/>
                </a:cubicBezTo>
                <a:cubicBezTo>
                  <a:pt x="156" y="566"/>
                  <a:pt x="155" y="568"/>
                  <a:pt x="155" y="570"/>
                </a:cubicBezTo>
                <a:cubicBezTo>
                  <a:pt x="156" y="572"/>
                  <a:pt x="158" y="572"/>
                  <a:pt x="160" y="572"/>
                </a:cubicBezTo>
                <a:close/>
                <a:moveTo>
                  <a:pt x="183" y="491"/>
                </a:moveTo>
                <a:cubicBezTo>
                  <a:pt x="173" y="499"/>
                  <a:pt x="173" y="499"/>
                  <a:pt x="173" y="499"/>
                </a:cubicBezTo>
                <a:cubicBezTo>
                  <a:pt x="173" y="536"/>
                  <a:pt x="173" y="536"/>
                  <a:pt x="173" y="536"/>
                </a:cubicBezTo>
                <a:moveTo>
                  <a:pt x="185" y="485"/>
                </a:moveTo>
                <a:cubicBezTo>
                  <a:pt x="183" y="485"/>
                  <a:pt x="181" y="487"/>
                  <a:pt x="181" y="489"/>
                </a:cubicBezTo>
                <a:cubicBezTo>
                  <a:pt x="181" y="491"/>
                  <a:pt x="183" y="492"/>
                  <a:pt x="185" y="492"/>
                </a:cubicBezTo>
                <a:cubicBezTo>
                  <a:pt x="187" y="492"/>
                  <a:pt x="188" y="491"/>
                  <a:pt x="188" y="489"/>
                </a:cubicBezTo>
                <a:cubicBezTo>
                  <a:pt x="188" y="487"/>
                  <a:pt x="187" y="485"/>
                  <a:pt x="185" y="485"/>
                </a:cubicBezTo>
                <a:close/>
                <a:moveTo>
                  <a:pt x="173" y="535"/>
                </a:moveTo>
                <a:cubicBezTo>
                  <a:pt x="171" y="535"/>
                  <a:pt x="169" y="537"/>
                  <a:pt x="169" y="539"/>
                </a:cubicBezTo>
                <a:cubicBezTo>
                  <a:pt x="169" y="541"/>
                  <a:pt x="171" y="542"/>
                  <a:pt x="173" y="542"/>
                </a:cubicBezTo>
                <a:cubicBezTo>
                  <a:pt x="175" y="542"/>
                  <a:pt x="176" y="541"/>
                  <a:pt x="176" y="539"/>
                </a:cubicBezTo>
                <a:cubicBezTo>
                  <a:pt x="176" y="537"/>
                  <a:pt x="175" y="535"/>
                  <a:pt x="173" y="535"/>
                </a:cubicBezTo>
                <a:close/>
              </a:path>
            </a:pathLst>
          </a:custGeom>
          <a:noFill/>
          <a:ln w="14288" cap="flat">
            <a:solidFill>
              <a:srgbClr val="9999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" name="Gruppieren 48">
            <a:extLst>
              <a:ext uri="{FF2B5EF4-FFF2-40B4-BE49-F238E27FC236}">
                <a16:creationId xmlns:a16="http://schemas.microsoft.com/office/drawing/2014/main" id="{364F6461-D3C4-479D-819F-A4C4B377DF1E}"/>
              </a:ext>
            </a:extLst>
          </p:cNvPr>
          <p:cNvGrpSpPr/>
          <p:nvPr/>
        </p:nvGrpSpPr>
        <p:grpSpPr>
          <a:xfrm rot="5400000">
            <a:off x="7005615" y="2438994"/>
            <a:ext cx="567242" cy="1645960"/>
            <a:chOff x="8118475" y="554038"/>
            <a:chExt cx="71437" cy="214313"/>
          </a:xfrm>
        </p:grpSpPr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4FD2066B-2DB3-47AB-B099-49703930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76263"/>
              <a:ext cx="38100" cy="169863"/>
            </a:xfrm>
            <a:custGeom>
              <a:avLst/>
              <a:gdLst>
                <a:gd name="T0" fmla="*/ 24 w 24"/>
                <a:gd name="T1" fmla="*/ 0 h 107"/>
                <a:gd name="T2" fmla="*/ 0 w 24"/>
                <a:gd name="T3" fmla="*/ 19 h 107"/>
                <a:gd name="T4" fmla="*/ 0 w 24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7">
                  <a:moveTo>
                    <a:pt x="24" y="0"/>
                  </a:moveTo>
                  <a:lnTo>
                    <a:pt x="0" y="19"/>
                  </a:lnTo>
                  <a:lnTo>
                    <a:pt x="0" y="107"/>
                  </a:lnTo>
                </a:path>
              </a:pathLst>
            </a:cu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Oval 50">
              <a:extLst>
                <a:ext uri="{FF2B5EF4-FFF2-40B4-BE49-F238E27FC236}">
                  <a16:creationId xmlns:a16="http://schemas.microsoft.com/office/drawing/2014/main" id="{65DE923D-E80B-4B02-ACB6-71C8A9C4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925" y="554038"/>
              <a:ext cx="26987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Oval 51">
              <a:extLst>
                <a:ext uri="{FF2B5EF4-FFF2-40B4-BE49-F238E27FC236}">
                  <a16:creationId xmlns:a16="http://schemas.microsoft.com/office/drawing/2014/main" id="{FB7DE8AF-3062-4860-A7F1-BE2FEAC6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75" y="741363"/>
              <a:ext cx="25400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0" name="Gruppieren 41">
            <a:extLst>
              <a:ext uri="{FF2B5EF4-FFF2-40B4-BE49-F238E27FC236}">
                <a16:creationId xmlns:a16="http://schemas.microsoft.com/office/drawing/2014/main" id="{A1D9427C-7330-448F-A2C3-FF2403F5F590}"/>
              </a:ext>
            </a:extLst>
          </p:cNvPr>
          <p:cNvGrpSpPr/>
          <p:nvPr/>
        </p:nvGrpSpPr>
        <p:grpSpPr>
          <a:xfrm rot="5400000">
            <a:off x="4602651" y="2014287"/>
            <a:ext cx="567244" cy="1654545"/>
            <a:chOff x="8118475" y="554038"/>
            <a:chExt cx="71437" cy="215431"/>
          </a:xfrm>
        </p:grpSpPr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24516E6A-4432-4596-8716-D48EDD670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576263"/>
              <a:ext cx="38100" cy="169863"/>
            </a:xfrm>
            <a:custGeom>
              <a:avLst/>
              <a:gdLst>
                <a:gd name="T0" fmla="*/ 24 w 24"/>
                <a:gd name="T1" fmla="*/ 0 h 107"/>
                <a:gd name="T2" fmla="*/ 0 w 24"/>
                <a:gd name="T3" fmla="*/ 19 h 107"/>
                <a:gd name="T4" fmla="*/ 0 w 24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7">
                  <a:moveTo>
                    <a:pt x="24" y="0"/>
                  </a:moveTo>
                  <a:lnTo>
                    <a:pt x="0" y="19"/>
                  </a:lnTo>
                  <a:lnTo>
                    <a:pt x="0" y="107"/>
                  </a:lnTo>
                </a:path>
              </a:pathLst>
            </a:cu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Oval 50">
              <a:extLst>
                <a:ext uri="{FF2B5EF4-FFF2-40B4-BE49-F238E27FC236}">
                  <a16:creationId xmlns:a16="http://schemas.microsoft.com/office/drawing/2014/main" id="{E96E7CEF-00F9-4F36-8DBD-E76A497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925" y="554038"/>
              <a:ext cx="26987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D3792CC6-B66F-40A9-B230-4BC400EC6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75" y="742481"/>
              <a:ext cx="25400" cy="26988"/>
            </a:xfrm>
            <a:prstGeom prst="ellipse">
              <a:avLst/>
            </a:prstGeom>
            <a:noFill/>
            <a:ln w="571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7" name="Freeform 36">
            <a:extLst>
              <a:ext uri="{FF2B5EF4-FFF2-40B4-BE49-F238E27FC236}">
                <a16:creationId xmlns:a16="http://schemas.microsoft.com/office/drawing/2014/main" id="{3553A8E5-8777-4675-8BFA-344228C96F1C}"/>
              </a:ext>
            </a:extLst>
          </p:cNvPr>
          <p:cNvSpPr>
            <a:spLocks/>
          </p:cNvSpPr>
          <p:nvPr/>
        </p:nvSpPr>
        <p:spPr bwMode="auto">
          <a:xfrm>
            <a:off x="4145373" y="3566687"/>
            <a:ext cx="1105231" cy="1517292"/>
          </a:xfrm>
          <a:custGeom>
            <a:avLst/>
            <a:gdLst>
              <a:gd name="T0" fmla="*/ 0 w 333"/>
              <a:gd name="T1" fmla="*/ 58 h 442"/>
              <a:gd name="T2" fmla="*/ 1 w 333"/>
              <a:gd name="T3" fmla="*/ 56 h 442"/>
              <a:gd name="T4" fmla="*/ 54 w 333"/>
              <a:gd name="T5" fmla="*/ 0 h 442"/>
              <a:gd name="T6" fmla="*/ 323 w 333"/>
              <a:gd name="T7" fmla="*/ 0 h 442"/>
              <a:gd name="T8" fmla="*/ 333 w 333"/>
              <a:gd name="T9" fmla="*/ 13 h 442"/>
              <a:gd name="T10" fmla="*/ 333 w 333"/>
              <a:gd name="T11" fmla="*/ 427 h 442"/>
              <a:gd name="T12" fmla="*/ 318 w 333"/>
              <a:gd name="T13" fmla="*/ 442 h 442"/>
              <a:gd name="T14" fmla="*/ 6 w 333"/>
              <a:gd name="T15" fmla="*/ 442 h 442"/>
              <a:gd name="T16" fmla="*/ 0 w 333"/>
              <a:gd name="T17" fmla="*/ 434 h 442"/>
              <a:gd name="T18" fmla="*/ 0 w 333"/>
              <a:gd name="T19" fmla="*/ 5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3" h="442">
                <a:moveTo>
                  <a:pt x="0" y="58"/>
                </a:moveTo>
                <a:cubicBezTo>
                  <a:pt x="1" y="56"/>
                  <a:pt x="1" y="56"/>
                  <a:pt x="1" y="56"/>
                </a:cubicBezTo>
                <a:cubicBezTo>
                  <a:pt x="54" y="0"/>
                  <a:pt x="54" y="0"/>
                  <a:pt x="54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33" y="13"/>
                  <a:pt x="333" y="13"/>
                  <a:pt x="333" y="13"/>
                </a:cubicBezTo>
                <a:cubicBezTo>
                  <a:pt x="333" y="427"/>
                  <a:pt x="333" y="427"/>
                  <a:pt x="333" y="427"/>
                </a:cubicBezTo>
                <a:cubicBezTo>
                  <a:pt x="318" y="442"/>
                  <a:pt x="318" y="442"/>
                  <a:pt x="318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365"/>
                  <a:pt x="0" y="58"/>
                  <a:pt x="0" y="58"/>
                </a:cubicBezTo>
                <a:close/>
              </a:path>
            </a:pathLst>
          </a:custGeom>
          <a:solidFill>
            <a:srgbClr val="80808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8" name="Freeform 37">
            <a:extLst>
              <a:ext uri="{FF2B5EF4-FFF2-40B4-BE49-F238E27FC236}">
                <a16:creationId xmlns:a16="http://schemas.microsoft.com/office/drawing/2014/main" id="{E6FB7200-FFD2-43A1-B03C-A34038EB6BD7}"/>
              </a:ext>
            </a:extLst>
          </p:cNvPr>
          <p:cNvSpPr>
            <a:spLocks noEditPoints="1"/>
          </p:cNvSpPr>
          <p:nvPr/>
        </p:nvSpPr>
        <p:spPr bwMode="auto">
          <a:xfrm>
            <a:off x="4249400" y="3438447"/>
            <a:ext cx="992882" cy="319430"/>
          </a:xfrm>
          <a:custGeom>
            <a:avLst/>
            <a:gdLst>
              <a:gd name="T0" fmla="*/ 0 w 707"/>
              <a:gd name="T1" fmla="*/ 78 h 220"/>
              <a:gd name="T2" fmla="*/ 69 w 707"/>
              <a:gd name="T3" fmla="*/ 78 h 220"/>
              <a:gd name="T4" fmla="*/ 69 w 707"/>
              <a:gd name="T5" fmla="*/ 220 h 220"/>
              <a:gd name="T6" fmla="*/ 0 w 707"/>
              <a:gd name="T7" fmla="*/ 220 h 220"/>
              <a:gd name="T8" fmla="*/ 0 w 707"/>
              <a:gd name="T9" fmla="*/ 78 h 220"/>
              <a:gd name="T10" fmla="*/ 93 w 707"/>
              <a:gd name="T11" fmla="*/ 161 h 220"/>
              <a:gd name="T12" fmla="*/ 154 w 707"/>
              <a:gd name="T13" fmla="*/ 161 h 220"/>
              <a:gd name="T14" fmla="*/ 154 w 707"/>
              <a:gd name="T15" fmla="*/ 0 h 220"/>
              <a:gd name="T16" fmla="*/ 93 w 707"/>
              <a:gd name="T17" fmla="*/ 0 h 220"/>
              <a:gd name="T18" fmla="*/ 93 w 707"/>
              <a:gd name="T19" fmla="*/ 161 h 220"/>
              <a:gd name="T20" fmla="*/ 175 w 707"/>
              <a:gd name="T21" fmla="*/ 161 h 220"/>
              <a:gd name="T22" fmla="*/ 237 w 707"/>
              <a:gd name="T23" fmla="*/ 161 h 220"/>
              <a:gd name="T24" fmla="*/ 237 w 707"/>
              <a:gd name="T25" fmla="*/ 0 h 220"/>
              <a:gd name="T26" fmla="*/ 175 w 707"/>
              <a:gd name="T27" fmla="*/ 0 h 220"/>
              <a:gd name="T28" fmla="*/ 175 w 707"/>
              <a:gd name="T29" fmla="*/ 161 h 220"/>
              <a:gd name="T30" fmla="*/ 256 w 707"/>
              <a:gd name="T31" fmla="*/ 161 h 220"/>
              <a:gd name="T32" fmla="*/ 317 w 707"/>
              <a:gd name="T33" fmla="*/ 161 h 220"/>
              <a:gd name="T34" fmla="*/ 317 w 707"/>
              <a:gd name="T35" fmla="*/ 0 h 220"/>
              <a:gd name="T36" fmla="*/ 256 w 707"/>
              <a:gd name="T37" fmla="*/ 0 h 220"/>
              <a:gd name="T38" fmla="*/ 256 w 707"/>
              <a:gd name="T39" fmla="*/ 161 h 220"/>
              <a:gd name="T40" fmla="*/ 338 w 707"/>
              <a:gd name="T41" fmla="*/ 161 h 220"/>
              <a:gd name="T42" fmla="*/ 400 w 707"/>
              <a:gd name="T43" fmla="*/ 161 h 220"/>
              <a:gd name="T44" fmla="*/ 400 w 707"/>
              <a:gd name="T45" fmla="*/ 0 h 220"/>
              <a:gd name="T46" fmla="*/ 338 w 707"/>
              <a:gd name="T47" fmla="*/ 0 h 220"/>
              <a:gd name="T48" fmla="*/ 338 w 707"/>
              <a:gd name="T49" fmla="*/ 161 h 220"/>
              <a:gd name="T50" fmla="*/ 421 w 707"/>
              <a:gd name="T51" fmla="*/ 161 h 220"/>
              <a:gd name="T52" fmla="*/ 482 w 707"/>
              <a:gd name="T53" fmla="*/ 161 h 220"/>
              <a:gd name="T54" fmla="*/ 482 w 707"/>
              <a:gd name="T55" fmla="*/ 0 h 220"/>
              <a:gd name="T56" fmla="*/ 421 w 707"/>
              <a:gd name="T57" fmla="*/ 0 h 220"/>
              <a:gd name="T58" fmla="*/ 421 w 707"/>
              <a:gd name="T59" fmla="*/ 161 h 220"/>
              <a:gd name="T60" fmla="*/ 501 w 707"/>
              <a:gd name="T61" fmla="*/ 161 h 220"/>
              <a:gd name="T62" fmla="*/ 563 w 707"/>
              <a:gd name="T63" fmla="*/ 161 h 220"/>
              <a:gd name="T64" fmla="*/ 563 w 707"/>
              <a:gd name="T65" fmla="*/ 0 h 220"/>
              <a:gd name="T66" fmla="*/ 501 w 707"/>
              <a:gd name="T67" fmla="*/ 0 h 220"/>
              <a:gd name="T68" fmla="*/ 501 w 707"/>
              <a:gd name="T69" fmla="*/ 161 h 220"/>
              <a:gd name="T70" fmla="*/ 586 w 707"/>
              <a:gd name="T71" fmla="*/ 161 h 220"/>
              <a:gd name="T72" fmla="*/ 648 w 707"/>
              <a:gd name="T73" fmla="*/ 161 h 220"/>
              <a:gd name="T74" fmla="*/ 648 w 707"/>
              <a:gd name="T75" fmla="*/ 0 h 220"/>
              <a:gd name="T76" fmla="*/ 586 w 707"/>
              <a:gd name="T77" fmla="*/ 0 h 220"/>
              <a:gd name="T78" fmla="*/ 586 w 707"/>
              <a:gd name="T79" fmla="*/ 161 h 220"/>
              <a:gd name="T80" fmla="*/ 667 w 707"/>
              <a:gd name="T81" fmla="*/ 0 h 220"/>
              <a:gd name="T82" fmla="*/ 667 w 707"/>
              <a:gd name="T83" fmla="*/ 161 h 220"/>
              <a:gd name="T84" fmla="*/ 707 w 707"/>
              <a:gd name="T85" fmla="*/ 161 h 220"/>
              <a:gd name="T86" fmla="*/ 707 w 707"/>
              <a:gd name="T87" fmla="*/ 0 h 220"/>
              <a:gd name="T88" fmla="*/ 667 w 707"/>
              <a:gd name="T8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07" h="220">
                <a:moveTo>
                  <a:pt x="0" y="78"/>
                </a:moveTo>
                <a:lnTo>
                  <a:pt x="69" y="78"/>
                </a:lnTo>
                <a:lnTo>
                  <a:pt x="69" y="220"/>
                </a:lnTo>
                <a:lnTo>
                  <a:pt x="0" y="220"/>
                </a:lnTo>
                <a:lnTo>
                  <a:pt x="0" y="78"/>
                </a:lnTo>
                <a:close/>
                <a:moveTo>
                  <a:pt x="93" y="161"/>
                </a:moveTo>
                <a:lnTo>
                  <a:pt x="154" y="161"/>
                </a:lnTo>
                <a:lnTo>
                  <a:pt x="154" y="0"/>
                </a:lnTo>
                <a:lnTo>
                  <a:pt x="93" y="0"/>
                </a:lnTo>
                <a:lnTo>
                  <a:pt x="93" y="161"/>
                </a:lnTo>
                <a:close/>
                <a:moveTo>
                  <a:pt x="175" y="161"/>
                </a:moveTo>
                <a:lnTo>
                  <a:pt x="237" y="161"/>
                </a:lnTo>
                <a:lnTo>
                  <a:pt x="237" y="0"/>
                </a:lnTo>
                <a:lnTo>
                  <a:pt x="175" y="0"/>
                </a:lnTo>
                <a:lnTo>
                  <a:pt x="175" y="161"/>
                </a:lnTo>
                <a:close/>
                <a:moveTo>
                  <a:pt x="256" y="161"/>
                </a:moveTo>
                <a:lnTo>
                  <a:pt x="317" y="161"/>
                </a:lnTo>
                <a:lnTo>
                  <a:pt x="317" y="0"/>
                </a:lnTo>
                <a:lnTo>
                  <a:pt x="256" y="0"/>
                </a:lnTo>
                <a:lnTo>
                  <a:pt x="256" y="161"/>
                </a:lnTo>
                <a:close/>
                <a:moveTo>
                  <a:pt x="338" y="161"/>
                </a:moveTo>
                <a:lnTo>
                  <a:pt x="400" y="161"/>
                </a:lnTo>
                <a:lnTo>
                  <a:pt x="400" y="0"/>
                </a:lnTo>
                <a:lnTo>
                  <a:pt x="338" y="0"/>
                </a:lnTo>
                <a:lnTo>
                  <a:pt x="338" y="161"/>
                </a:lnTo>
                <a:close/>
                <a:moveTo>
                  <a:pt x="421" y="161"/>
                </a:moveTo>
                <a:lnTo>
                  <a:pt x="482" y="161"/>
                </a:lnTo>
                <a:lnTo>
                  <a:pt x="482" y="0"/>
                </a:lnTo>
                <a:lnTo>
                  <a:pt x="421" y="0"/>
                </a:lnTo>
                <a:lnTo>
                  <a:pt x="421" y="161"/>
                </a:lnTo>
                <a:close/>
                <a:moveTo>
                  <a:pt x="501" y="161"/>
                </a:moveTo>
                <a:lnTo>
                  <a:pt x="563" y="161"/>
                </a:lnTo>
                <a:lnTo>
                  <a:pt x="563" y="0"/>
                </a:lnTo>
                <a:lnTo>
                  <a:pt x="501" y="0"/>
                </a:lnTo>
                <a:lnTo>
                  <a:pt x="501" y="161"/>
                </a:lnTo>
                <a:close/>
                <a:moveTo>
                  <a:pt x="586" y="161"/>
                </a:moveTo>
                <a:lnTo>
                  <a:pt x="648" y="161"/>
                </a:lnTo>
                <a:lnTo>
                  <a:pt x="648" y="0"/>
                </a:lnTo>
                <a:lnTo>
                  <a:pt x="586" y="0"/>
                </a:lnTo>
                <a:lnTo>
                  <a:pt x="586" y="161"/>
                </a:lnTo>
                <a:close/>
                <a:moveTo>
                  <a:pt x="667" y="0"/>
                </a:moveTo>
                <a:lnTo>
                  <a:pt x="667" y="161"/>
                </a:lnTo>
                <a:lnTo>
                  <a:pt x="707" y="161"/>
                </a:lnTo>
                <a:lnTo>
                  <a:pt x="707" y="0"/>
                </a:lnTo>
                <a:lnTo>
                  <a:pt x="667" y="0"/>
                </a:lnTo>
                <a:close/>
              </a:path>
            </a:pathLst>
          </a:custGeom>
          <a:solidFill>
            <a:srgbClr val="99999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Freeform 36">
            <a:extLst>
              <a:ext uri="{FF2B5EF4-FFF2-40B4-BE49-F238E27FC236}">
                <a16:creationId xmlns:a16="http://schemas.microsoft.com/office/drawing/2014/main" id="{4B3BF49C-1AAC-4110-AB46-B51D54A7481E}"/>
              </a:ext>
            </a:extLst>
          </p:cNvPr>
          <p:cNvSpPr>
            <a:spLocks/>
          </p:cNvSpPr>
          <p:nvPr/>
        </p:nvSpPr>
        <p:spPr bwMode="auto">
          <a:xfrm>
            <a:off x="2599767" y="3332608"/>
            <a:ext cx="832487" cy="1142861"/>
          </a:xfrm>
          <a:custGeom>
            <a:avLst/>
            <a:gdLst>
              <a:gd name="T0" fmla="*/ 0 w 333"/>
              <a:gd name="T1" fmla="*/ 58 h 442"/>
              <a:gd name="T2" fmla="*/ 1 w 333"/>
              <a:gd name="T3" fmla="*/ 56 h 442"/>
              <a:gd name="T4" fmla="*/ 54 w 333"/>
              <a:gd name="T5" fmla="*/ 0 h 442"/>
              <a:gd name="T6" fmla="*/ 323 w 333"/>
              <a:gd name="T7" fmla="*/ 0 h 442"/>
              <a:gd name="T8" fmla="*/ 333 w 333"/>
              <a:gd name="T9" fmla="*/ 13 h 442"/>
              <a:gd name="T10" fmla="*/ 333 w 333"/>
              <a:gd name="T11" fmla="*/ 427 h 442"/>
              <a:gd name="T12" fmla="*/ 318 w 333"/>
              <a:gd name="T13" fmla="*/ 442 h 442"/>
              <a:gd name="T14" fmla="*/ 6 w 333"/>
              <a:gd name="T15" fmla="*/ 442 h 442"/>
              <a:gd name="T16" fmla="*/ 0 w 333"/>
              <a:gd name="T17" fmla="*/ 434 h 442"/>
              <a:gd name="T18" fmla="*/ 0 w 333"/>
              <a:gd name="T19" fmla="*/ 5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3" h="442">
                <a:moveTo>
                  <a:pt x="0" y="58"/>
                </a:moveTo>
                <a:cubicBezTo>
                  <a:pt x="1" y="56"/>
                  <a:pt x="1" y="56"/>
                  <a:pt x="1" y="56"/>
                </a:cubicBezTo>
                <a:cubicBezTo>
                  <a:pt x="54" y="0"/>
                  <a:pt x="54" y="0"/>
                  <a:pt x="54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33" y="13"/>
                  <a:pt x="333" y="13"/>
                  <a:pt x="333" y="13"/>
                </a:cubicBezTo>
                <a:cubicBezTo>
                  <a:pt x="333" y="427"/>
                  <a:pt x="333" y="427"/>
                  <a:pt x="333" y="427"/>
                </a:cubicBezTo>
                <a:cubicBezTo>
                  <a:pt x="318" y="442"/>
                  <a:pt x="318" y="442"/>
                  <a:pt x="318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365"/>
                  <a:pt x="0" y="58"/>
                  <a:pt x="0" y="58"/>
                </a:cubicBezTo>
                <a:close/>
              </a:path>
            </a:pathLst>
          </a:custGeom>
          <a:solidFill>
            <a:srgbClr val="99999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0" name="Freeform 37">
            <a:extLst>
              <a:ext uri="{FF2B5EF4-FFF2-40B4-BE49-F238E27FC236}">
                <a16:creationId xmlns:a16="http://schemas.microsoft.com/office/drawing/2014/main" id="{BC3FDB40-A243-4197-83B6-2F0985FCFC8E}"/>
              </a:ext>
            </a:extLst>
          </p:cNvPr>
          <p:cNvSpPr>
            <a:spLocks noEditPoints="1"/>
          </p:cNvSpPr>
          <p:nvPr/>
        </p:nvSpPr>
        <p:spPr bwMode="auto">
          <a:xfrm>
            <a:off x="2642080" y="3180890"/>
            <a:ext cx="747863" cy="240602"/>
          </a:xfrm>
          <a:custGeom>
            <a:avLst/>
            <a:gdLst>
              <a:gd name="T0" fmla="*/ 0 w 707"/>
              <a:gd name="T1" fmla="*/ 78 h 220"/>
              <a:gd name="T2" fmla="*/ 69 w 707"/>
              <a:gd name="T3" fmla="*/ 78 h 220"/>
              <a:gd name="T4" fmla="*/ 69 w 707"/>
              <a:gd name="T5" fmla="*/ 220 h 220"/>
              <a:gd name="T6" fmla="*/ 0 w 707"/>
              <a:gd name="T7" fmla="*/ 220 h 220"/>
              <a:gd name="T8" fmla="*/ 0 w 707"/>
              <a:gd name="T9" fmla="*/ 78 h 220"/>
              <a:gd name="T10" fmla="*/ 93 w 707"/>
              <a:gd name="T11" fmla="*/ 161 h 220"/>
              <a:gd name="T12" fmla="*/ 154 w 707"/>
              <a:gd name="T13" fmla="*/ 161 h 220"/>
              <a:gd name="T14" fmla="*/ 154 w 707"/>
              <a:gd name="T15" fmla="*/ 0 h 220"/>
              <a:gd name="T16" fmla="*/ 93 w 707"/>
              <a:gd name="T17" fmla="*/ 0 h 220"/>
              <a:gd name="T18" fmla="*/ 93 w 707"/>
              <a:gd name="T19" fmla="*/ 161 h 220"/>
              <a:gd name="T20" fmla="*/ 175 w 707"/>
              <a:gd name="T21" fmla="*/ 161 h 220"/>
              <a:gd name="T22" fmla="*/ 237 w 707"/>
              <a:gd name="T23" fmla="*/ 161 h 220"/>
              <a:gd name="T24" fmla="*/ 237 w 707"/>
              <a:gd name="T25" fmla="*/ 0 h 220"/>
              <a:gd name="T26" fmla="*/ 175 w 707"/>
              <a:gd name="T27" fmla="*/ 0 h 220"/>
              <a:gd name="T28" fmla="*/ 175 w 707"/>
              <a:gd name="T29" fmla="*/ 161 h 220"/>
              <a:gd name="T30" fmla="*/ 256 w 707"/>
              <a:gd name="T31" fmla="*/ 161 h 220"/>
              <a:gd name="T32" fmla="*/ 317 w 707"/>
              <a:gd name="T33" fmla="*/ 161 h 220"/>
              <a:gd name="T34" fmla="*/ 317 w 707"/>
              <a:gd name="T35" fmla="*/ 0 h 220"/>
              <a:gd name="T36" fmla="*/ 256 w 707"/>
              <a:gd name="T37" fmla="*/ 0 h 220"/>
              <a:gd name="T38" fmla="*/ 256 w 707"/>
              <a:gd name="T39" fmla="*/ 161 h 220"/>
              <a:gd name="T40" fmla="*/ 338 w 707"/>
              <a:gd name="T41" fmla="*/ 161 h 220"/>
              <a:gd name="T42" fmla="*/ 400 w 707"/>
              <a:gd name="T43" fmla="*/ 161 h 220"/>
              <a:gd name="T44" fmla="*/ 400 w 707"/>
              <a:gd name="T45" fmla="*/ 0 h 220"/>
              <a:gd name="T46" fmla="*/ 338 w 707"/>
              <a:gd name="T47" fmla="*/ 0 h 220"/>
              <a:gd name="T48" fmla="*/ 338 w 707"/>
              <a:gd name="T49" fmla="*/ 161 h 220"/>
              <a:gd name="T50" fmla="*/ 421 w 707"/>
              <a:gd name="T51" fmla="*/ 161 h 220"/>
              <a:gd name="T52" fmla="*/ 482 w 707"/>
              <a:gd name="T53" fmla="*/ 161 h 220"/>
              <a:gd name="T54" fmla="*/ 482 w 707"/>
              <a:gd name="T55" fmla="*/ 0 h 220"/>
              <a:gd name="T56" fmla="*/ 421 w 707"/>
              <a:gd name="T57" fmla="*/ 0 h 220"/>
              <a:gd name="T58" fmla="*/ 421 w 707"/>
              <a:gd name="T59" fmla="*/ 161 h 220"/>
              <a:gd name="T60" fmla="*/ 501 w 707"/>
              <a:gd name="T61" fmla="*/ 161 h 220"/>
              <a:gd name="T62" fmla="*/ 563 w 707"/>
              <a:gd name="T63" fmla="*/ 161 h 220"/>
              <a:gd name="T64" fmla="*/ 563 w 707"/>
              <a:gd name="T65" fmla="*/ 0 h 220"/>
              <a:gd name="T66" fmla="*/ 501 w 707"/>
              <a:gd name="T67" fmla="*/ 0 h 220"/>
              <a:gd name="T68" fmla="*/ 501 w 707"/>
              <a:gd name="T69" fmla="*/ 161 h 220"/>
              <a:gd name="T70" fmla="*/ 586 w 707"/>
              <a:gd name="T71" fmla="*/ 161 h 220"/>
              <a:gd name="T72" fmla="*/ 648 w 707"/>
              <a:gd name="T73" fmla="*/ 161 h 220"/>
              <a:gd name="T74" fmla="*/ 648 w 707"/>
              <a:gd name="T75" fmla="*/ 0 h 220"/>
              <a:gd name="T76" fmla="*/ 586 w 707"/>
              <a:gd name="T77" fmla="*/ 0 h 220"/>
              <a:gd name="T78" fmla="*/ 586 w 707"/>
              <a:gd name="T79" fmla="*/ 161 h 220"/>
              <a:gd name="T80" fmla="*/ 667 w 707"/>
              <a:gd name="T81" fmla="*/ 0 h 220"/>
              <a:gd name="T82" fmla="*/ 667 w 707"/>
              <a:gd name="T83" fmla="*/ 161 h 220"/>
              <a:gd name="T84" fmla="*/ 707 w 707"/>
              <a:gd name="T85" fmla="*/ 161 h 220"/>
              <a:gd name="T86" fmla="*/ 707 w 707"/>
              <a:gd name="T87" fmla="*/ 0 h 220"/>
              <a:gd name="T88" fmla="*/ 667 w 707"/>
              <a:gd name="T8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07" h="220">
                <a:moveTo>
                  <a:pt x="0" y="78"/>
                </a:moveTo>
                <a:lnTo>
                  <a:pt x="69" y="78"/>
                </a:lnTo>
                <a:lnTo>
                  <a:pt x="69" y="220"/>
                </a:lnTo>
                <a:lnTo>
                  <a:pt x="0" y="220"/>
                </a:lnTo>
                <a:lnTo>
                  <a:pt x="0" y="78"/>
                </a:lnTo>
                <a:close/>
                <a:moveTo>
                  <a:pt x="93" y="161"/>
                </a:moveTo>
                <a:lnTo>
                  <a:pt x="154" y="161"/>
                </a:lnTo>
                <a:lnTo>
                  <a:pt x="154" y="0"/>
                </a:lnTo>
                <a:lnTo>
                  <a:pt x="93" y="0"/>
                </a:lnTo>
                <a:lnTo>
                  <a:pt x="93" y="161"/>
                </a:lnTo>
                <a:close/>
                <a:moveTo>
                  <a:pt x="175" y="161"/>
                </a:moveTo>
                <a:lnTo>
                  <a:pt x="237" y="161"/>
                </a:lnTo>
                <a:lnTo>
                  <a:pt x="237" y="0"/>
                </a:lnTo>
                <a:lnTo>
                  <a:pt x="175" y="0"/>
                </a:lnTo>
                <a:lnTo>
                  <a:pt x="175" y="161"/>
                </a:lnTo>
                <a:close/>
                <a:moveTo>
                  <a:pt x="256" y="161"/>
                </a:moveTo>
                <a:lnTo>
                  <a:pt x="317" y="161"/>
                </a:lnTo>
                <a:lnTo>
                  <a:pt x="317" y="0"/>
                </a:lnTo>
                <a:lnTo>
                  <a:pt x="256" y="0"/>
                </a:lnTo>
                <a:lnTo>
                  <a:pt x="256" y="161"/>
                </a:lnTo>
                <a:close/>
                <a:moveTo>
                  <a:pt x="338" y="161"/>
                </a:moveTo>
                <a:lnTo>
                  <a:pt x="400" y="161"/>
                </a:lnTo>
                <a:lnTo>
                  <a:pt x="400" y="0"/>
                </a:lnTo>
                <a:lnTo>
                  <a:pt x="338" y="0"/>
                </a:lnTo>
                <a:lnTo>
                  <a:pt x="338" y="161"/>
                </a:lnTo>
                <a:close/>
                <a:moveTo>
                  <a:pt x="421" y="161"/>
                </a:moveTo>
                <a:lnTo>
                  <a:pt x="482" y="161"/>
                </a:lnTo>
                <a:lnTo>
                  <a:pt x="482" y="0"/>
                </a:lnTo>
                <a:lnTo>
                  <a:pt x="421" y="0"/>
                </a:lnTo>
                <a:lnTo>
                  <a:pt x="421" y="161"/>
                </a:lnTo>
                <a:close/>
                <a:moveTo>
                  <a:pt x="501" y="161"/>
                </a:moveTo>
                <a:lnTo>
                  <a:pt x="563" y="161"/>
                </a:lnTo>
                <a:lnTo>
                  <a:pt x="563" y="0"/>
                </a:lnTo>
                <a:lnTo>
                  <a:pt x="501" y="0"/>
                </a:lnTo>
                <a:lnTo>
                  <a:pt x="501" y="161"/>
                </a:lnTo>
                <a:close/>
                <a:moveTo>
                  <a:pt x="586" y="161"/>
                </a:moveTo>
                <a:lnTo>
                  <a:pt x="648" y="161"/>
                </a:lnTo>
                <a:lnTo>
                  <a:pt x="648" y="0"/>
                </a:lnTo>
                <a:lnTo>
                  <a:pt x="586" y="0"/>
                </a:lnTo>
                <a:lnTo>
                  <a:pt x="586" y="161"/>
                </a:lnTo>
                <a:close/>
                <a:moveTo>
                  <a:pt x="667" y="0"/>
                </a:moveTo>
                <a:lnTo>
                  <a:pt x="667" y="161"/>
                </a:lnTo>
                <a:lnTo>
                  <a:pt x="707" y="161"/>
                </a:lnTo>
                <a:lnTo>
                  <a:pt x="707" y="0"/>
                </a:lnTo>
                <a:lnTo>
                  <a:pt x="667" y="0"/>
                </a:lnTo>
                <a:close/>
              </a:path>
            </a:pathLst>
          </a:custGeom>
          <a:solidFill>
            <a:srgbClr val="80808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1" name="Freeform 44">
            <a:extLst>
              <a:ext uri="{FF2B5EF4-FFF2-40B4-BE49-F238E27FC236}">
                <a16:creationId xmlns:a16="http://schemas.microsoft.com/office/drawing/2014/main" id="{923B5469-8F1C-4391-9BDA-A331776F0031}"/>
              </a:ext>
            </a:extLst>
          </p:cNvPr>
          <p:cNvSpPr>
            <a:spLocks noEditPoints="1"/>
          </p:cNvSpPr>
          <p:nvPr/>
        </p:nvSpPr>
        <p:spPr bwMode="auto">
          <a:xfrm>
            <a:off x="4108028" y="3699205"/>
            <a:ext cx="1131208" cy="1384774"/>
          </a:xfrm>
          <a:custGeom>
            <a:avLst/>
            <a:gdLst>
              <a:gd name="T0" fmla="*/ 1067 w 1152"/>
              <a:gd name="T1" fmla="*/ 0 h 1364"/>
              <a:gd name="T2" fmla="*/ 91 w 1152"/>
              <a:gd name="T3" fmla="*/ 0 h 1364"/>
              <a:gd name="T4" fmla="*/ 0 w 1152"/>
              <a:gd name="T5" fmla="*/ 82 h 1364"/>
              <a:gd name="T6" fmla="*/ 0 w 1152"/>
              <a:gd name="T7" fmla="*/ 1294 h 1364"/>
              <a:gd name="T8" fmla="*/ 91 w 1152"/>
              <a:gd name="T9" fmla="*/ 1364 h 1364"/>
              <a:gd name="T10" fmla="*/ 1067 w 1152"/>
              <a:gd name="T11" fmla="*/ 1364 h 1364"/>
              <a:gd name="T12" fmla="*/ 1152 w 1152"/>
              <a:gd name="T13" fmla="*/ 1295 h 1364"/>
              <a:gd name="T14" fmla="*/ 1152 w 1152"/>
              <a:gd name="T15" fmla="*/ 88 h 1364"/>
              <a:gd name="T16" fmla="*/ 1067 w 1152"/>
              <a:gd name="T17" fmla="*/ 0 h 1364"/>
              <a:gd name="T18" fmla="*/ 823 w 1152"/>
              <a:gd name="T19" fmla="*/ 1216 h 1364"/>
              <a:gd name="T20" fmla="*/ 182 w 1152"/>
              <a:gd name="T21" fmla="*/ 1216 h 1364"/>
              <a:gd name="T22" fmla="*/ 182 w 1152"/>
              <a:gd name="T23" fmla="*/ 165 h 1364"/>
              <a:gd name="T24" fmla="*/ 655 w 1152"/>
              <a:gd name="T25" fmla="*/ 165 h 1364"/>
              <a:gd name="T26" fmla="*/ 655 w 1152"/>
              <a:gd name="T27" fmla="*/ 393 h 1364"/>
              <a:gd name="T28" fmla="*/ 823 w 1152"/>
              <a:gd name="T29" fmla="*/ 542 h 1364"/>
              <a:gd name="T30" fmla="*/ 823 w 1152"/>
              <a:gd name="T31" fmla="*/ 1216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364">
                <a:moveTo>
                  <a:pt x="1067" y="0"/>
                </a:moveTo>
                <a:lnTo>
                  <a:pt x="91" y="0"/>
                </a:lnTo>
                <a:lnTo>
                  <a:pt x="0" y="82"/>
                </a:lnTo>
                <a:lnTo>
                  <a:pt x="0" y="1294"/>
                </a:lnTo>
                <a:lnTo>
                  <a:pt x="91" y="1364"/>
                </a:lnTo>
                <a:lnTo>
                  <a:pt x="1067" y="1364"/>
                </a:lnTo>
                <a:lnTo>
                  <a:pt x="1152" y="1295"/>
                </a:lnTo>
                <a:lnTo>
                  <a:pt x="1152" y="88"/>
                </a:lnTo>
                <a:lnTo>
                  <a:pt x="1067" y="0"/>
                </a:lnTo>
                <a:close/>
                <a:moveTo>
                  <a:pt x="823" y="1216"/>
                </a:moveTo>
                <a:lnTo>
                  <a:pt x="182" y="1216"/>
                </a:lnTo>
                <a:lnTo>
                  <a:pt x="182" y="165"/>
                </a:lnTo>
                <a:lnTo>
                  <a:pt x="655" y="165"/>
                </a:lnTo>
                <a:lnTo>
                  <a:pt x="655" y="393"/>
                </a:lnTo>
                <a:lnTo>
                  <a:pt x="823" y="542"/>
                </a:lnTo>
                <a:lnTo>
                  <a:pt x="823" y="1216"/>
                </a:lnTo>
                <a:close/>
              </a:path>
            </a:pathLst>
          </a:custGeom>
          <a:solidFill>
            <a:srgbClr val="C0C0C0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2" name="Freeform 42">
            <a:extLst>
              <a:ext uri="{FF2B5EF4-FFF2-40B4-BE49-F238E27FC236}">
                <a16:creationId xmlns:a16="http://schemas.microsoft.com/office/drawing/2014/main" id="{F058FF3A-F9A8-4612-858A-7FB16DE20E49}"/>
              </a:ext>
            </a:extLst>
          </p:cNvPr>
          <p:cNvSpPr>
            <a:spLocks noEditPoints="1"/>
          </p:cNvSpPr>
          <p:nvPr/>
        </p:nvSpPr>
        <p:spPr bwMode="auto">
          <a:xfrm>
            <a:off x="3751357" y="3112190"/>
            <a:ext cx="343683" cy="1200003"/>
          </a:xfrm>
          <a:custGeom>
            <a:avLst/>
            <a:gdLst>
              <a:gd name="T0" fmla="*/ 98 w 204"/>
              <a:gd name="T1" fmla="*/ 94 h 689"/>
              <a:gd name="T2" fmla="*/ 0 w 204"/>
              <a:gd name="T3" fmla="*/ 94 h 689"/>
              <a:gd name="T4" fmla="*/ 0 w 204"/>
              <a:gd name="T5" fmla="*/ 0 h 689"/>
              <a:gd name="T6" fmla="*/ 98 w 204"/>
              <a:gd name="T7" fmla="*/ 0 h 689"/>
              <a:gd name="T8" fmla="*/ 98 w 204"/>
              <a:gd name="T9" fmla="*/ 94 h 689"/>
              <a:gd name="T10" fmla="*/ 155 w 204"/>
              <a:gd name="T11" fmla="*/ 102 h 689"/>
              <a:gd name="T12" fmla="*/ 127 w 204"/>
              <a:gd name="T13" fmla="*/ 102 h 689"/>
              <a:gd name="T14" fmla="*/ 127 w 204"/>
              <a:gd name="T15" fmla="*/ 173 h 689"/>
              <a:gd name="T16" fmla="*/ 155 w 204"/>
              <a:gd name="T17" fmla="*/ 173 h 689"/>
              <a:gd name="T18" fmla="*/ 155 w 204"/>
              <a:gd name="T19" fmla="*/ 102 h 689"/>
              <a:gd name="T20" fmla="*/ 204 w 204"/>
              <a:gd name="T21" fmla="*/ 109 h 689"/>
              <a:gd name="T22" fmla="*/ 175 w 204"/>
              <a:gd name="T23" fmla="*/ 109 h 689"/>
              <a:gd name="T24" fmla="*/ 175 w 204"/>
              <a:gd name="T25" fmla="*/ 206 h 689"/>
              <a:gd name="T26" fmla="*/ 204 w 204"/>
              <a:gd name="T27" fmla="*/ 206 h 689"/>
              <a:gd name="T28" fmla="*/ 204 w 204"/>
              <a:gd name="T29" fmla="*/ 109 h 689"/>
              <a:gd name="T30" fmla="*/ 109 w 204"/>
              <a:gd name="T31" fmla="*/ 490 h 689"/>
              <a:gd name="T32" fmla="*/ 91 w 204"/>
              <a:gd name="T33" fmla="*/ 508 h 689"/>
              <a:gd name="T34" fmla="*/ 109 w 204"/>
              <a:gd name="T35" fmla="*/ 526 h 689"/>
              <a:gd name="T36" fmla="*/ 127 w 204"/>
              <a:gd name="T37" fmla="*/ 508 h 689"/>
              <a:gd name="T38" fmla="*/ 109 w 204"/>
              <a:gd name="T39" fmla="*/ 490 h 689"/>
              <a:gd name="T40" fmla="*/ 145 w 204"/>
              <a:gd name="T41" fmla="*/ 579 h 689"/>
              <a:gd name="T42" fmla="*/ 127 w 204"/>
              <a:gd name="T43" fmla="*/ 597 h 689"/>
              <a:gd name="T44" fmla="*/ 145 w 204"/>
              <a:gd name="T45" fmla="*/ 615 h 689"/>
              <a:gd name="T46" fmla="*/ 163 w 204"/>
              <a:gd name="T47" fmla="*/ 597 h 689"/>
              <a:gd name="T48" fmla="*/ 145 w 204"/>
              <a:gd name="T49" fmla="*/ 579 h 689"/>
              <a:gd name="T50" fmla="*/ 181 w 204"/>
              <a:gd name="T51" fmla="*/ 653 h 689"/>
              <a:gd name="T52" fmla="*/ 163 w 204"/>
              <a:gd name="T53" fmla="*/ 671 h 689"/>
              <a:gd name="T54" fmla="*/ 181 w 204"/>
              <a:gd name="T55" fmla="*/ 689 h 689"/>
              <a:gd name="T56" fmla="*/ 199 w 204"/>
              <a:gd name="T57" fmla="*/ 671 h 689"/>
              <a:gd name="T58" fmla="*/ 181 w 204"/>
              <a:gd name="T59" fmla="*/ 653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4" h="689">
                <a:moveTo>
                  <a:pt x="98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0"/>
                  <a:pt x="0" y="0"/>
                  <a:pt x="0" y="0"/>
                </a:cubicBezTo>
                <a:cubicBezTo>
                  <a:pt x="98" y="0"/>
                  <a:pt x="98" y="0"/>
                  <a:pt x="98" y="0"/>
                </a:cubicBezTo>
                <a:lnTo>
                  <a:pt x="98" y="94"/>
                </a:lnTo>
                <a:close/>
                <a:moveTo>
                  <a:pt x="155" y="102"/>
                </a:moveTo>
                <a:cubicBezTo>
                  <a:pt x="127" y="102"/>
                  <a:pt x="127" y="102"/>
                  <a:pt x="127" y="102"/>
                </a:cubicBezTo>
                <a:cubicBezTo>
                  <a:pt x="127" y="173"/>
                  <a:pt x="127" y="173"/>
                  <a:pt x="127" y="173"/>
                </a:cubicBezTo>
                <a:cubicBezTo>
                  <a:pt x="155" y="173"/>
                  <a:pt x="155" y="173"/>
                  <a:pt x="155" y="173"/>
                </a:cubicBezTo>
                <a:lnTo>
                  <a:pt x="155" y="102"/>
                </a:lnTo>
                <a:close/>
                <a:moveTo>
                  <a:pt x="204" y="109"/>
                </a:moveTo>
                <a:cubicBezTo>
                  <a:pt x="175" y="109"/>
                  <a:pt x="175" y="109"/>
                  <a:pt x="175" y="109"/>
                </a:cubicBezTo>
                <a:cubicBezTo>
                  <a:pt x="175" y="206"/>
                  <a:pt x="175" y="206"/>
                  <a:pt x="175" y="206"/>
                </a:cubicBezTo>
                <a:cubicBezTo>
                  <a:pt x="204" y="206"/>
                  <a:pt x="204" y="206"/>
                  <a:pt x="204" y="206"/>
                </a:cubicBezTo>
                <a:lnTo>
                  <a:pt x="204" y="109"/>
                </a:lnTo>
                <a:close/>
                <a:moveTo>
                  <a:pt x="109" y="490"/>
                </a:moveTo>
                <a:cubicBezTo>
                  <a:pt x="99" y="490"/>
                  <a:pt x="91" y="498"/>
                  <a:pt x="91" y="508"/>
                </a:cubicBezTo>
                <a:cubicBezTo>
                  <a:pt x="91" y="518"/>
                  <a:pt x="99" y="526"/>
                  <a:pt x="109" y="526"/>
                </a:cubicBezTo>
                <a:cubicBezTo>
                  <a:pt x="119" y="526"/>
                  <a:pt x="127" y="518"/>
                  <a:pt x="127" y="508"/>
                </a:cubicBezTo>
                <a:cubicBezTo>
                  <a:pt x="127" y="498"/>
                  <a:pt x="119" y="490"/>
                  <a:pt x="109" y="490"/>
                </a:cubicBezTo>
                <a:close/>
                <a:moveTo>
                  <a:pt x="145" y="579"/>
                </a:moveTo>
                <a:cubicBezTo>
                  <a:pt x="135" y="579"/>
                  <a:pt x="127" y="587"/>
                  <a:pt x="127" y="597"/>
                </a:cubicBezTo>
                <a:cubicBezTo>
                  <a:pt x="127" y="607"/>
                  <a:pt x="135" y="615"/>
                  <a:pt x="145" y="615"/>
                </a:cubicBezTo>
                <a:cubicBezTo>
                  <a:pt x="155" y="615"/>
                  <a:pt x="163" y="607"/>
                  <a:pt x="163" y="597"/>
                </a:cubicBezTo>
                <a:cubicBezTo>
                  <a:pt x="163" y="587"/>
                  <a:pt x="155" y="579"/>
                  <a:pt x="145" y="579"/>
                </a:cubicBezTo>
                <a:close/>
                <a:moveTo>
                  <a:pt x="181" y="653"/>
                </a:moveTo>
                <a:cubicBezTo>
                  <a:pt x="171" y="653"/>
                  <a:pt x="163" y="661"/>
                  <a:pt x="163" y="671"/>
                </a:cubicBezTo>
                <a:cubicBezTo>
                  <a:pt x="163" y="681"/>
                  <a:pt x="171" y="689"/>
                  <a:pt x="181" y="689"/>
                </a:cubicBezTo>
                <a:cubicBezTo>
                  <a:pt x="191" y="689"/>
                  <a:pt x="199" y="681"/>
                  <a:pt x="199" y="671"/>
                </a:cubicBezTo>
                <a:cubicBezTo>
                  <a:pt x="199" y="661"/>
                  <a:pt x="191" y="653"/>
                  <a:pt x="181" y="653"/>
                </a:cubicBezTo>
                <a:close/>
              </a:path>
            </a:pathLst>
          </a:custGeom>
          <a:solidFill>
            <a:srgbClr val="999999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3" name="Freeform 43">
            <a:extLst>
              <a:ext uri="{FF2B5EF4-FFF2-40B4-BE49-F238E27FC236}">
                <a16:creationId xmlns:a16="http://schemas.microsoft.com/office/drawing/2014/main" id="{16F18409-D51B-42D5-A0ED-EEF2DED8B818}"/>
              </a:ext>
            </a:extLst>
          </p:cNvPr>
          <p:cNvSpPr>
            <a:spLocks noEditPoints="1"/>
          </p:cNvSpPr>
          <p:nvPr/>
        </p:nvSpPr>
        <p:spPr bwMode="auto">
          <a:xfrm>
            <a:off x="3773253" y="3135411"/>
            <a:ext cx="285748" cy="1102540"/>
          </a:xfrm>
          <a:custGeom>
            <a:avLst/>
            <a:gdLst>
              <a:gd name="T0" fmla="*/ 0 w 291"/>
              <a:gd name="T1" fmla="*/ 127 h 1086"/>
              <a:gd name="T2" fmla="*/ 0 w 291"/>
              <a:gd name="T3" fmla="*/ 271 h 1086"/>
              <a:gd name="T4" fmla="*/ 154 w 291"/>
              <a:gd name="T5" fmla="*/ 416 h 1086"/>
              <a:gd name="T6" fmla="*/ 154 w 291"/>
              <a:gd name="T7" fmla="*/ 806 h 1086"/>
              <a:gd name="T8" fmla="*/ 216 w 291"/>
              <a:gd name="T9" fmla="*/ 959 h 1086"/>
              <a:gd name="T10" fmla="*/ 216 w 291"/>
              <a:gd name="T11" fmla="*/ 399 h 1086"/>
              <a:gd name="T12" fmla="*/ 51 w 291"/>
              <a:gd name="T13" fmla="*/ 245 h 1086"/>
              <a:gd name="T14" fmla="*/ 51 w 291"/>
              <a:gd name="T15" fmla="*/ 127 h 1086"/>
              <a:gd name="T16" fmla="*/ 278 w 291"/>
              <a:gd name="T17" fmla="*/ 1086 h 1086"/>
              <a:gd name="T18" fmla="*/ 278 w 291"/>
              <a:gd name="T19" fmla="*/ 382 h 1086"/>
              <a:gd name="T20" fmla="*/ 111 w 291"/>
              <a:gd name="T21" fmla="*/ 233 h 1086"/>
              <a:gd name="T22" fmla="*/ 111 w 291"/>
              <a:gd name="T23" fmla="*/ 127 h 1086"/>
              <a:gd name="T24" fmla="*/ 209 w 291"/>
              <a:gd name="T25" fmla="*/ 140 h 1086"/>
              <a:gd name="T26" fmla="*/ 209 w 291"/>
              <a:gd name="T27" fmla="*/ 46 h 1086"/>
              <a:gd name="T28" fmla="*/ 135 w 291"/>
              <a:gd name="T29" fmla="*/ 46 h 1086"/>
              <a:gd name="T30" fmla="*/ 291 w 291"/>
              <a:gd name="T31" fmla="*/ 152 h 1086"/>
              <a:gd name="T32" fmla="*/ 291 w 291"/>
              <a:gd name="T33" fmla="*/ 0 h 1086"/>
              <a:gd name="T34" fmla="*/ 135 w 291"/>
              <a:gd name="T35" fmla="*/ 0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1" h="1086">
                <a:moveTo>
                  <a:pt x="0" y="127"/>
                </a:moveTo>
                <a:lnTo>
                  <a:pt x="0" y="271"/>
                </a:lnTo>
                <a:lnTo>
                  <a:pt x="154" y="416"/>
                </a:lnTo>
                <a:lnTo>
                  <a:pt x="154" y="806"/>
                </a:lnTo>
                <a:moveTo>
                  <a:pt x="216" y="959"/>
                </a:moveTo>
                <a:lnTo>
                  <a:pt x="216" y="399"/>
                </a:lnTo>
                <a:lnTo>
                  <a:pt x="51" y="245"/>
                </a:lnTo>
                <a:lnTo>
                  <a:pt x="51" y="127"/>
                </a:lnTo>
                <a:moveTo>
                  <a:pt x="278" y="1086"/>
                </a:moveTo>
                <a:lnTo>
                  <a:pt x="278" y="382"/>
                </a:lnTo>
                <a:lnTo>
                  <a:pt x="111" y="233"/>
                </a:lnTo>
                <a:lnTo>
                  <a:pt x="111" y="127"/>
                </a:lnTo>
                <a:moveTo>
                  <a:pt x="209" y="140"/>
                </a:moveTo>
                <a:lnTo>
                  <a:pt x="209" y="46"/>
                </a:lnTo>
                <a:lnTo>
                  <a:pt x="135" y="46"/>
                </a:lnTo>
                <a:moveTo>
                  <a:pt x="291" y="152"/>
                </a:moveTo>
                <a:lnTo>
                  <a:pt x="291" y="0"/>
                </a:lnTo>
                <a:lnTo>
                  <a:pt x="135" y="0"/>
                </a:lnTo>
              </a:path>
            </a:pathLst>
          </a:custGeom>
          <a:noFill/>
          <a:ln w="19050" cap="flat">
            <a:solidFill>
              <a:srgbClr val="999999"/>
            </a:solidFill>
            <a:prstDash val="solid"/>
            <a:miter lim="800000"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endParaRPr lang="de-DE" sz="1798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6895C2-AAC6-479E-98CF-2455DAC77D2F}"/>
              </a:ext>
            </a:extLst>
          </p:cNvPr>
          <p:cNvGrpSpPr/>
          <p:nvPr/>
        </p:nvGrpSpPr>
        <p:grpSpPr>
          <a:xfrm>
            <a:off x="789065" y="2984481"/>
            <a:ext cx="1238250" cy="1238250"/>
            <a:chOff x="797122" y="2982913"/>
            <a:chExt cx="1238250" cy="1238250"/>
          </a:xfrm>
        </p:grpSpPr>
        <p:sp>
          <p:nvSpPr>
            <p:cNvPr id="115" name="AutoShape 65">
              <a:extLst>
                <a:ext uri="{FF2B5EF4-FFF2-40B4-BE49-F238E27FC236}">
                  <a16:creationId xmlns:a16="http://schemas.microsoft.com/office/drawing/2014/main" id="{DDCC6D95-54E2-4555-90B6-DA75F4B922F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122" y="2982913"/>
              <a:ext cx="12382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16" name="Freeform 67">
              <a:extLst>
                <a:ext uri="{FF2B5EF4-FFF2-40B4-BE49-F238E27FC236}">
                  <a16:creationId xmlns:a16="http://schemas.microsoft.com/office/drawing/2014/main" id="{0EFCA4E6-104F-4CBE-AE95-8B4AFF1BFB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122" y="2982913"/>
              <a:ext cx="1238250" cy="1238250"/>
            </a:xfrm>
            <a:custGeom>
              <a:avLst/>
              <a:gdLst>
                <a:gd name="T0" fmla="*/ 336 w 780"/>
                <a:gd name="T1" fmla="*/ 712 h 780"/>
                <a:gd name="T2" fmla="*/ 274 w 780"/>
                <a:gd name="T3" fmla="*/ 696 h 780"/>
                <a:gd name="T4" fmla="*/ 180 w 780"/>
                <a:gd name="T5" fmla="*/ 642 h 780"/>
                <a:gd name="T6" fmla="*/ 136 w 780"/>
                <a:gd name="T7" fmla="*/ 598 h 780"/>
                <a:gd name="T8" fmla="*/ 82 w 780"/>
                <a:gd name="T9" fmla="*/ 504 h 780"/>
                <a:gd name="T10" fmla="*/ 66 w 780"/>
                <a:gd name="T11" fmla="*/ 444 h 780"/>
                <a:gd name="T12" fmla="*/ 66 w 780"/>
                <a:gd name="T13" fmla="*/ 336 h 780"/>
                <a:gd name="T14" fmla="*/ 82 w 780"/>
                <a:gd name="T15" fmla="*/ 274 h 780"/>
                <a:gd name="T16" fmla="*/ 136 w 780"/>
                <a:gd name="T17" fmla="*/ 182 h 780"/>
                <a:gd name="T18" fmla="*/ 180 w 780"/>
                <a:gd name="T19" fmla="*/ 136 h 780"/>
                <a:gd name="T20" fmla="*/ 274 w 780"/>
                <a:gd name="T21" fmla="*/ 82 h 780"/>
                <a:gd name="T22" fmla="*/ 336 w 780"/>
                <a:gd name="T23" fmla="*/ 66 h 780"/>
                <a:gd name="T24" fmla="*/ 444 w 780"/>
                <a:gd name="T25" fmla="*/ 66 h 780"/>
                <a:gd name="T26" fmla="*/ 504 w 780"/>
                <a:gd name="T27" fmla="*/ 82 h 780"/>
                <a:gd name="T28" fmla="*/ 598 w 780"/>
                <a:gd name="T29" fmla="*/ 136 h 780"/>
                <a:gd name="T30" fmla="*/ 642 w 780"/>
                <a:gd name="T31" fmla="*/ 182 h 780"/>
                <a:gd name="T32" fmla="*/ 696 w 780"/>
                <a:gd name="T33" fmla="*/ 274 h 780"/>
                <a:gd name="T34" fmla="*/ 712 w 780"/>
                <a:gd name="T35" fmla="*/ 336 h 780"/>
                <a:gd name="T36" fmla="*/ 712 w 780"/>
                <a:gd name="T37" fmla="*/ 444 h 780"/>
                <a:gd name="T38" fmla="*/ 696 w 780"/>
                <a:gd name="T39" fmla="*/ 504 h 780"/>
                <a:gd name="T40" fmla="*/ 642 w 780"/>
                <a:gd name="T41" fmla="*/ 598 h 780"/>
                <a:gd name="T42" fmla="*/ 598 w 780"/>
                <a:gd name="T43" fmla="*/ 642 h 780"/>
                <a:gd name="T44" fmla="*/ 504 w 780"/>
                <a:gd name="T45" fmla="*/ 696 h 780"/>
                <a:gd name="T46" fmla="*/ 444 w 780"/>
                <a:gd name="T47" fmla="*/ 712 h 780"/>
                <a:gd name="T48" fmla="*/ 424 w 780"/>
                <a:gd name="T49" fmla="*/ 762 h 780"/>
                <a:gd name="T50" fmla="*/ 434 w 780"/>
                <a:gd name="T51" fmla="*/ 696 h 780"/>
                <a:gd name="T52" fmla="*/ 512 w 780"/>
                <a:gd name="T53" fmla="*/ 674 h 780"/>
                <a:gd name="T54" fmla="*/ 576 w 780"/>
                <a:gd name="T55" fmla="*/ 638 h 780"/>
                <a:gd name="T56" fmla="*/ 608 w 780"/>
                <a:gd name="T57" fmla="*/ 608 h 780"/>
                <a:gd name="T58" fmla="*/ 694 w 780"/>
                <a:gd name="T59" fmla="*/ 604 h 780"/>
                <a:gd name="T60" fmla="*/ 676 w 780"/>
                <a:gd name="T61" fmla="*/ 504 h 780"/>
                <a:gd name="T62" fmla="*/ 696 w 780"/>
                <a:gd name="T63" fmla="*/ 434 h 780"/>
                <a:gd name="T64" fmla="*/ 762 w 780"/>
                <a:gd name="T65" fmla="*/ 356 h 780"/>
                <a:gd name="T66" fmla="*/ 696 w 780"/>
                <a:gd name="T67" fmla="*/ 346 h 780"/>
                <a:gd name="T68" fmla="*/ 674 w 780"/>
                <a:gd name="T69" fmla="*/ 268 h 780"/>
                <a:gd name="T70" fmla="*/ 638 w 780"/>
                <a:gd name="T71" fmla="*/ 204 h 780"/>
                <a:gd name="T72" fmla="*/ 608 w 780"/>
                <a:gd name="T73" fmla="*/ 170 h 780"/>
                <a:gd name="T74" fmla="*/ 604 w 780"/>
                <a:gd name="T75" fmla="*/ 84 h 780"/>
                <a:gd name="T76" fmla="*/ 504 w 780"/>
                <a:gd name="T77" fmla="*/ 102 h 780"/>
                <a:gd name="T78" fmla="*/ 434 w 780"/>
                <a:gd name="T79" fmla="*/ 84 h 780"/>
                <a:gd name="T80" fmla="*/ 356 w 780"/>
                <a:gd name="T81" fmla="*/ 18 h 780"/>
                <a:gd name="T82" fmla="*/ 346 w 780"/>
                <a:gd name="T83" fmla="*/ 84 h 780"/>
                <a:gd name="T84" fmla="*/ 268 w 780"/>
                <a:gd name="T85" fmla="*/ 104 h 780"/>
                <a:gd name="T86" fmla="*/ 204 w 780"/>
                <a:gd name="T87" fmla="*/ 142 h 780"/>
                <a:gd name="T88" fmla="*/ 170 w 780"/>
                <a:gd name="T89" fmla="*/ 170 h 780"/>
                <a:gd name="T90" fmla="*/ 84 w 780"/>
                <a:gd name="T91" fmla="*/ 174 h 780"/>
                <a:gd name="T92" fmla="*/ 102 w 780"/>
                <a:gd name="T93" fmla="*/ 274 h 780"/>
                <a:gd name="T94" fmla="*/ 84 w 780"/>
                <a:gd name="T95" fmla="*/ 346 h 780"/>
                <a:gd name="T96" fmla="*/ 18 w 780"/>
                <a:gd name="T97" fmla="*/ 424 h 780"/>
                <a:gd name="T98" fmla="*/ 84 w 780"/>
                <a:gd name="T99" fmla="*/ 434 h 780"/>
                <a:gd name="T100" fmla="*/ 104 w 780"/>
                <a:gd name="T101" fmla="*/ 512 h 780"/>
                <a:gd name="T102" fmla="*/ 142 w 780"/>
                <a:gd name="T103" fmla="*/ 576 h 780"/>
                <a:gd name="T104" fmla="*/ 170 w 780"/>
                <a:gd name="T105" fmla="*/ 608 h 780"/>
                <a:gd name="T106" fmla="*/ 174 w 780"/>
                <a:gd name="T107" fmla="*/ 694 h 780"/>
                <a:gd name="T108" fmla="*/ 274 w 780"/>
                <a:gd name="T109" fmla="*/ 678 h 780"/>
                <a:gd name="T110" fmla="*/ 346 w 780"/>
                <a:gd name="T111" fmla="*/ 696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0" h="780">
                  <a:moveTo>
                    <a:pt x="440" y="780"/>
                  </a:moveTo>
                  <a:lnTo>
                    <a:pt x="338" y="780"/>
                  </a:lnTo>
                  <a:lnTo>
                    <a:pt x="336" y="712"/>
                  </a:lnTo>
                  <a:lnTo>
                    <a:pt x="336" y="712"/>
                  </a:lnTo>
                  <a:lnTo>
                    <a:pt x="304" y="706"/>
                  </a:lnTo>
                  <a:lnTo>
                    <a:pt x="274" y="696"/>
                  </a:lnTo>
                  <a:lnTo>
                    <a:pt x="238" y="752"/>
                  </a:lnTo>
                  <a:lnTo>
                    <a:pt x="150" y="702"/>
                  </a:lnTo>
                  <a:lnTo>
                    <a:pt x="180" y="642"/>
                  </a:lnTo>
                  <a:lnTo>
                    <a:pt x="180" y="642"/>
                  </a:lnTo>
                  <a:lnTo>
                    <a:pt x="158" y="622"/>
                  </a:lnTo>
                  <a:lnTo>
                    <a:pt x="136" y="598"/>
                  </a:lnTo>
                  <a:lnTo>
                    <a:pt x="78" y="628"/>
                  </a:lnTo>
                  <a:lnTo>
                    <a:pt x="26" y="540"/>
                  </a:lnTo>
                  <a:lnTo>
                    <a:pt x="82" y="504"/>
                  </a:lnTo>
                  <a:lnTo>
                    <a:pt x="82" y="504"/>
                  </a:lnTo>
                  <a:lnTo>
                    <a:pt x="72" y="474"/>
                  </a:lnTo>
                  <a:lnTo>
                    <a:pt x="66" y="444"/>
                  </a:lnTo>
                  <a:lnTo>
                    <a:pt x="0" y="440"/>
                  </a:lnTo>
                  <a:lnTo>
                    <a:pt x="0" y="338"/>
                  </a:lnTo>
                  <a:lnTo>
                    <a:pt x="66" y="336"/>
                  </a:lnTo>
                  <a:lnTo>
                    <a:pt x="66" y="336"/>
                  </a:lnTo>
                  <a:lnTo>
                    <a:pt x="72" y="304"/>
                  </a:lnTo>
                  <a:lnTo>
                    <a:pt x="82" y="274"/>
                  </a:lnTo>
                  <a:lnTo>
                    <a:pt x="26" y="238"/>
                  </a:lnTo>
                  <a:lnTo>
                    <a:pt x="78" y="15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58" y="158"/>
                  </a:lnTo>
                  <a:lnTo>
                    <a:pt x="180" y="136"/>
                  </a:lnTo>
                  <a:lnTo>
                    <a:pt x="150" y="78"/>
                  </a:lnTo>
                  <a:lnTo>
                    <a:pt x="238" y="26"/>
                  </a:lnTo>
                  <a:lnTo>
                    <a:pt x="274" y="82"/>
                  </a:lnTo>
                  <a:lnTo>
                    <a:pt x="274" y="82"/>
                  </a:lnTo>
                  <a:lnTo>
                    <a:pt x="304" y="74"/>
                  </a:lnTo>
                  <a:lnTo>
                    <a:pt x="336" y="66"/>
                  </a:lnTo>
                  <a:lnTo>
                    <a:pt x="338" y="0"/>
                  </a:lnTo>
                  <a:lnTo>
                    <a:pt x="440" y="0"/>
                  </a:lnTo>
                  <a:lnTo>
                    <a:pt x="444" y="66"/>
                  </a:lnTo>
                  <a:lnTo>
                    <a:pt x="444" y="66"/>
                  </a:lnTo>
                  <a:lnTo>
                    <a:pt x="474" y="74"/>
                  </a:lnTo>
                  <a:lnTo>
                    <a:pt x="504" y="82"/>
                  </a:lnTo>
                  <a:lnTo>
                    <a:pt x="540" y="26"/>
                  </a:lnTo>
                  <a:lnTo>
                    <a:pt x="628" y="78"/>
                  </a:lnTo>
                  <a:lnTo>
                    <a:pt x="598" y="136"/>
                  </a:lnTo>
                  <a:lnTo>
                    <a:pt x="598" y="136"/>
                  </a:lnTo>
                  <a:lnTo>
                    <a:pt x="622" y="158"/>
                  </a:lnTo>
                  <a:lnTo>
                    <a:pt x="642" y="182"/>
                  </a:lnTo>
                  <a:lnTo>
                    <a:pt x="702" y="150"/>
                  </a:lnTo>
                  <a:lnTo>
                    <a:pt x="752" y="238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706" y="304"/>
                  </a:lnTo>
                  <a:lnTo>
                    <a:pt x="712" y="336"/>
                  </a:lnTo>
                  <a:lnTo>
                    <a:pt x="780" y="338"/>
                  </a:lnTo>
                  <a:lnTo>
                    <a:pt x="780" y="440"/>
                  </a:lnTo>
                  <a:lnTo>
                    <a:pt x="712" y="444"/>
                  </a:lnTo>
                  <a:lnTo>
                    <a:pt x="712" y="444"/>
                  </a:lnTo>
                  <a:lnTo>
                    <a:pt x="706" y="474"/>
                  </a:lnTo>
                  <a:lnTo>
                    <a:pt x="696" y="504"/>
                  </a:lnTo>
                  <a:lnTo>
                    <a:pt x="752" y="540"/>
                  </a:lnTo>
                  <a:lnTo>
                    <a:pt x="702" y="628"/>
                  </a:lnTo>
                  <a:lnTo>
                    <a:pt x="642" y="598"/>
                  </a:lnTo>
                  <a:lnTo>
                    <a:pt x="642" y="598"/>
                  </a:lnTo>
                  <a:lnTo>
                    <a:pt x="620" y="622"/>
                  </a:lnTo>
                  <a:lnTo>
                    <a:pt x="598" y="642"/>
                  </a:lnTo>
                  <a:lnTo>
                    <a:pt x="628" y="702"/>
                  </a:lnTo>
                  <a:lnTo>
                    <a:pt x="540" y="752"/>
                  </a:lnTo>
                  <a:lnTo>
                    <a:pt x="504" y="696"/>
                  </a:lnTo>
                  <a:lnTo>
                    <a:pt x="504" y="696"/>
                  </a:lnTo>
                  <a:lnTo>
                    <a:pt x="474" y="706"/>
                  </a:lnTo>
                  <a:lnTo>
                    <a:pt x="444" y="712"/>
                  </a:lnTo>
                  <a:lnTo>
                    <a:pt x="440" y="780"/>
                  </a:lnTo>
                  <a:close/>
                  <a:moveTo>
                    <a:pt x="356" y="762"/>
                  </a:moveTo>
                  <a:lnTo>
                    <a:pt x="424" y="762"/>
                  </a:lnTo>
                  <a:lnTo>
                    <a:pt x="426" y="698"/>
                  </a:lnTo>
                  <a:lnTo>
                    <a:pt x="434" y="696"/>
                  </a:lnTo>
                  <a:lnTo>
                    <a:pt x="434" y="696"/>
                  </a:lnTo>
                  <a:lnTo>
                    <a:pt x="470" y="688"/>
                  </a:lnTo>
                  <a:lnTo>
                    <a:pt x="504" y="678"/>
                  </a:lnTo>
                  <a:lnTo>
                    <a:pt x="512" y="674"/>
                  </a:lnTo>
                  <a:lnTo>
                    <a:pt x="546" y="728"/>
                  </a:lnTo>
                  <a:lnTo>
                    <a:pt x="604" y="694"/>
                  </a:lnTo>
                  <a:lnTo>
                    <a:pt x="576" y="638"/>
                  </a:lnTo>
                  <a:lnTo>
                    <a:pt x="580" y="632"/>
                  </a:lnTo>
                  <a:lnTo>
                    <a:pt x="580" y="632"/>
                  </a:lnTo>
                  <a:lnTo>
                    <a:pt x="608" y="608"/>
                  </a:lnTo>
                  <a:lnTo>
                    <a:pt x="632" y="582"/>
                  </a:lnTo>
                  <a:lnTo>
                    <a:pt x="638" y="576"/>
                  </a:lnTo>
                  <a:lnTo>
                    <a:pt x="694" y="604"/>
                  </a:lnTo>
                  <a:lnTo>
                    <a:pt x="728" y="546"/>
                  </a:lnTo>
                  <a:lnTo>
                    <a:pt x="674" y="512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88" y="470"/>
                  </a:lnTo>
                  <a:lnTo>
                    <a:pt x="696" y="434"/>
                  </a:lnTo>
                  <a:lnTo>
                    <a:pt x="696" y="426"/>
                  </a:lnTo>
                  <a:lnTo>
                    <a:pt x="762" y="424"/>
                  </a:lnTo>
                  <a:lnTo>
                    <a:pt x="762" y="356"/>
                  </a:lnTo>
                  <a:lnTo>
                    <a:pt x="696" y="352"/>
                  </a:lnTo>
                  <a:lnTo>
                    <a:pt x="696" y="346"/>
                  </a:lnTo>
                  <a:lnTo>
                    <a:pt x="696" y="346"/>
                  </a:lnTo>
                  <a:lnTo>
                    <a:pt x="688" y="310"/>
                  </a:lnTo>
                  <a:lnTo>
                    <a:pt x="676" y="274"/>
                  </a:lnTo>
                  <a:lnTo>
                    <a:pt x="674" y="268"/>
                  </a:lnTo>
                  <a:lnTo>
                    <a:pt x="728" y="234"/>
                  </a:lnTo>
                  <a:lnTo>
                    <a:pt x="694" y="174"/>
                  </a:lnTo>
                  <a:lnTo>
                    <a:pt x="638" y="204"/>
                  </a:lnTo>
                  <a:lnTo>
                    <a:pt x="632" y="198"/>
                  </a:lnTo>
                  <a:lnTo>
                    <a:pt x="632" y="198"/>
                  </a:lnTo>
                  <a:lnTo>
                    <a:pt x="608" y="170"/>
                  </a:lnTo>
                  <a:lnTo>
                    <a:pt x="580" y="146"/>
                  </a:lnTo>
                  <a:lnTo>
                    <a:pt x="576" y="142"/>
                  </a:lnTo>
                  <a:lnTo>
                    <a:pt x="604" y="84"/>
                  </a:lnTo>
                  <a:lnTo>
                    <a:pt x="546" y="50"/>
                  </a:lnTo>
                  <a:lnTo>
                    <a:pt x="512" y="104"/>
                  </a:lnTo>
                  <a:lnTo>
                    <a:pt x="504" y="102"/>
                  </a:lnTo>
                  <a:lnTo>
                    <a:pt x="504" y="102"/>
                  </a:lnTo>
                  <a:lnTo>
                    <a:pt x="470" y="90"/>
                  </a:lnTo>
                  <a:lnTo>
                    <a:pt x="434" y="84"/>
                  </a:lnTo>
                  <a:lnTo>
                    <a:pt x="426" y="82"/>
                  </a:lnTo>
                  <a:lnTo>
                    <a:pt x="424" y="18"/>
                  </a:lnTo>
                  <a:lnTo>
                    <a:pt x="356" y="18"/>
                  </a:lnTo>
                  <a:lnTo>
                    <a:pt x="352" y="82"/>
                  </a:lnTo>
                  <a:lnTo>
                    <a:pt x="346" y="84"/>
                  </a:lnTo>
                  <a:lnTo>
                    <a:pt x="346" y="84"/>
                  </a:lnTo>
                  <a:lnTo>
                    <a:pt x="308" y="90"/>
                  </a:lnTo>
                  <a:lnTo>
                    <a:pt x="274" y="102"/>
                  </a:lnTo>
                  <a:lnTo>
                    <a:pt x="268" y="104"/>
                  </a:lnTo>
                  <a:lnTo>
                    <a:pt x="232" y="50"/>
                  </a:lnTo>
                  <a:lnTo>
                    <a:pt x="174" y="84"/>
                  </a:lnTo>
                  <a:lnTo>
                    <a:pt x="204" y="14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70" y="170"/>
                  </a:lnTo>
                  <a:lnTo>
                    <a:pt x="146" y="198"/>
                  </a:lnTo>
                  <a:lnTo>
                    <a:pt x="142" y="204"/>
                  </a:lnTo>
                  <a:lnTo>
                    <a:pt x="84" y="174"/>
                  </a:lnTo>
                  <a:lnTo>
                    <a:pt x="50" y="234"/>
                  </a:lnTo>
                  <a:lnTo>
                    <a:pt x="104" y="268"/>
                  </a:lnTo>
                  <a:lnTo>
                    <a:pt x="102" y="274"/>
                  </a:lnTo>
                  <a:lnTo>
                    <a:pt x="102" y="274"/>
                  </a:lnTo>
                  <a:lnTo>
                    <a:pt x="90" y="310"/>
                  </a:lnTo>
                  <a:lnTo>
                    <a:pt x="84" y="346"/>
                  </a:lnTo>
                  <a:lnTo>
                    <a:pt x="82" y="352"/>
                  </a:lnTo>
                  <a:lnTo>
                    <a:pt x="18" y="356"/>
                  </a:lnTo>
                  <a:lnTo>
                    <a:pt x="18" y="424"/>
                  </a:lnTo>
                  <a:lnTo>
                    <a:pt x="82" y="426"/>
                  </a:lnTo>
                  <a:lnTo>
                    <a:pt x="84" y="434"/>
                  </a:lnTo>
                  <a:lnTo>
                    <a:pt x="84" y="434"/>
                  </a:lnTo>
                  <a:lnTo>
                    <a:pt x="90" y="470"/>
                  </a:lnTo>
                  <a:lnTo>
                    <a:pt x="102" y="504"/>
                  </a:lnTo>
                  <a:lnTo>
                    <a:pt x="104" y="512"/>
                  </a:lnTo>
                  <a:lnTo>
                    <a:pt x="50" y="546"/>
                  </a:lnTo>
                  <a:lnTo>
                    <a:pt x="84" y="604"/>
                  </a:lnTo>
                  <a:lnTo>
                    <a:pt x="142" y="576"/>
                  </a:lnTo>
                  <a:lnTo>
                    <a:pt x="146" y="582"/>
                  </a:lnTo>
                  <a:lnTo>
                    <a:pt x="146" y="582"/>
                  </a:lnTo>
                  <a:lnTo>
                    <a:pt x="170" y="608"/>
                  </a:lnTo>
                  <a:lnTo>
                    <a:pt x="198" y="632"/>
                  </a:lnTo>
                  <a:lnTo>
                    <a:pt x="204" y="638"/>
                  </a:lnTo>
                  <a:lnTo>
                    <a:pt x="174" y="694"/>
                  </a:lnTo>
                  <a:lnTo>
                    <a:pt x="232" y="728"/>
                  </a:lnTo>
                  <a:lnTo>
                    <a:pt x="268" y="674"/>
                  </a:lnTo>
                  <a:lnTo>
                    <a:pt x="274" y="678"/>
                  </a:lnTo>
                  <a:lnTo>
                    <a:pt x="274" y="678"/>
                  </a:lnTo>
                  <a:lnTo>
                    <a:pt x="308" y="688"/>
                  </a:lnTo>
                  <a:lnTo>
                    <a:pt x="346" y="696"/>
                  </a:lnTo>
                  <a:lnTo>
                    <a:pt x="352" y="698"/>
                  </a:lnTo>
                  <a:lnTo>
                    <a:pt x="356" y="76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030F76AD-5DFA-44F2-9874-6306193E4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7147" y="3182938"/>
              <a:ext cx="838200" cy="838200"/>
            </a:xfrm>
            <a:custGeom>
              <a:avLst/>
              <a:gdLst>
                <a:gd name="T0" fmla="*/ 236 w 528"/>
                <a:gd name="T1" fmla="*/ 526 h 528"/>
                <a:gd name="T2" fmla="*/ 160 w 528"/>
                <a:gd name="T3" fmla="*/ 506 h 528"/>
                <a:gd name="T4" fmla="*/ 96 w 528"/>
                <a:gd name="T5" fmla="*/ 468 h 528"/>
                <a:gd name="T6" fmla="*/ 44 w 528"/>
                <a:gd name="T7" fmla="*/ 412 h 528"/>
                <a:gd name="T8" fmla="*/ 12 w 528"/>
                <a:gd name="T9" fmla="*/ 342 h 528"/>
                <a:gd name="T10" fmla="*/ 0 w 528"/>
                <a:gd name="T11" fmla="*/ 264 h 528"/>
                <a:gd name="T12" fmla="*/ 4 w 528"/>
                <a:gd name="T13" fmla="*/ 210 h 528"/>
                <a:gd name="T14" fmla="*/ 32 w 528"/>
                <a:gd name="T15" fmla="*/ 138 h 528"/>
                <a:gd name="T16" fmla="*/ 76 w 528"/>
                <a:gd name="T17" fmla="*/ 78 h 528"/>
                <a:gd name="T18" fmla="*/ 138 w 528"/>
                <a:gd name="T19" fmla="*/ 32 h 528"/>
                <a:gd name="T20" fmla="*/ 210 w 528"/>
                <a:gd name="T21" fmla="*/ 6 h 528"/>
                <a:gd name="T22" fmla="*/ 264 w 528"/>
                <a:gd name="T23" fmla="*/ 0 h 528"/>
                <a:gd name="T24" fmla="*/ 342 w 528"/>
                <a:gd name="T25" fmla="*/ 12 h 528"/>
                <a:gd name="T26" fmla="*/ 410 w 528"/>
                <a:gd name="T27" fmla="*/ 44 h 528"/>
                <a:gd name="T28" fmla="*/ 466 w 528"/>
                <a:gd name="T29" fmla="*/ 96 h 528"/>
                <a:gd name="T30" fmla="*/ 506 w 528"/>
                <a:gd name="T31" fmla="*/ 160 h 528"/>
                <a:gd name="T32" fmla="*/ 526 w 528"/>
                <a:gd name="T33" fmla="*/ 236 h 528"/>
                <a:gd name="T34" fmla="*/ 526 w 528"/>
                <a:gd name="T35" fmla="*/ 290 h 528"/>
                <a:gd name="T36" fmla="*/ 506 w 528"/>
                <a:gd name="T37" fmla="*/ 366 h 528"/>
                <a:gd name="T38" fmla="*/ 466 w 528"/>
                <a:gd name="T39" fmla="*/ 432 h 528"/>
                <a:gd name="T40" fmla="*/ 410 w 528"/>
                <a:gd name="T41" fmla="*/ 482 h 528"/>
                <a:gd name="T42" fmla="*/ 342 w 528"/>
                <a:gd name="T43" fmla="*/ 516 h 528"/>
                <a:gd name="T44" fmla="*/ 264 w 528"/>
                <a:gd name="T45" fmla="*/ 528 h 528"/>
                <a:gd name="T46" fmla="*/ 264 w 528"/>
                <a:gd name="T47" fmla="*/ 18 h 528"/>
                <a:gd name="T48" fmla="*/ 190 w 528"/>
                <a:gd name="T49" fmla="*/ 28 h 528"/>
                <a:gd name="T50" fmla="*/ 126 w 528"/>
                <a:gd name="T51" fmla="*/ 60 h 528"/>
                <a:gd name="T52" fmla="*/ 74 w 528"/>
                <a:gd name="T53" fmla="*/ 108 h 528"/>
                <a:gd name="T54" fmla="*/ 36 w 528"/>
                <a:gd name="T55" fmla="*/ 168 h 528"/>
                <a:gd name="T56" fmla="*/ 18 w 528"/>
                <a:gd name="T57" fmla="*/ 238 h 528"/>
                <a:gd name="T58" fmla="*/ 18 w 528"/>
                <a:gd name="T59" fmla="*/ 288 h 528"/>
                <a:gd name="T60" fmla="*/ 36 w 528"/>
                <a:gd name="T61" fmla="*/ 360 h 528"/>
                <a:gd name="T62" fmla="*/ 74 w 528"/>
                <a:gd name="T63" fmla="*/ 420 h 528"/>
                <a:gd name="T64" fmla="*/ 126 w 528"/>
                <a:gd name="T65" fmla="*/ 468 h 528"/>
                <a:gd name="T66" fmla="*/ 190 w 528"/>
                <a:gd name="T67" fmla="*/ 498 h 528"/>
                <a:gd name="T68" fmla="*/ 264 w 528"/>
                <a:gd name="T69" fmla="*/ 510 h 528"/>
                <a:gd name="T70" fmla="*/ 312 w 528"/>
                <a:gd name="T71" fmla="*/ 504 h 528"/>
                <a:gd name="T72" fmla="*/ 380 w 528"/>
                <a:gd name="T73" fmla="*/ 480 h 528"/>
                <a:gd name="T74" fmla="*/ 438 w 528"/>
                <a:gd name="T75" fmla="*/ 438 h 528"/>
                <a:gd name="T76" fmla="*/ 480 w 528"/>
                <a:gd name="T77" fmla="*/ 380 h 528"/>
                <a:gd name="T78" fmla="*/ 504 w 528"/>
                <a:gd name="T79" fmla="*/ 314 h 528"/>
                <a:gd name="T80" fmla="*/ 510 w 528"/>
                <a:gd name="T81" fmla="*/ 264 h 528"/>
                <a:gd name="T82" fmla="*/ 498 w 528"/>
                <a:gd name="T83" fmla="*/ 190 h 528"/>
                <a:gd name="T84" fmla="*/ 468 w 528"/>
                <a:gd name="T85" fmla="*/ 126 h 528"/>
                <a:gd name="T86" fmla="*/ 420 w 528"/>
                <a:gd name="T87" fmla="*/ 74 h 528"/>
                <a:gd name="T88" fmla="*/ 360 w 528"/>
                <a:gd name="T89" fmla="*/ 38 h 528"/>
                <a:gd name="T90" fmla="*/ 288 w 528"/>
                <a:gd name="T91" fmla="*/ 1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8" h="528">
                  <a:moveTo>
                    <a:pt x="264" y="528"/>
                  </a:moveTo>
                  <a:lnTo>
                    <a:pt x="264" y="528"/>
                  </a:lnTo>
                  <a:lnTo>
                    <a:pt x="236" y="526"/>
                  </a:lnTo>
                  <a:lnTo>
                    <a:pt x="210" y="522"/>
                  </a:lnTo>
                  <a:lnTo>
                    <a:pt x="184" y="516"/>
                  </a:lnTo>
                  <a:lnTo>
                    <a:pt x="160" y="506"/>
                  </a:lnTo>
                  <a:lnTo>
                    <a:pt x="138" y="496"/>
                  </a:lnTo>
                  <a:lnTo>
                    <a:pt x="116" y="482"/>
                  </a:lnTo>
                  <a:lnTo>
                    <a:pt x="96" y="468"/>
                  </a:lnTo>
                  <a:lnTo>
                    <a:pt x="76" y="450"/>
                  </a:lnTo>
                  <a:lnTo>
                    <a:pt x="60" y="432"/>
                  </a:lnTo>
                  <a:lnTo>
                    <a:pt x="44" y="412"/>
                  </a:lnTo>
                  <a:lnTo>
                    <a:pt x="32" y="390"/>
                  </a:lnTo>
                  <a:lnTo>
                    <a:pt x="20" y="366"/>
                  </a:lnTo>
                  <a:lnTo>
                    <a:pt x="12" y="342"/>
                  </a:lnTo>
                  <a:lnTo>
                    <a:pt x="4" y="316"/>
                  </a:lnTo>
                  <a:lnTo>
                    <a:pt x="0" y="290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36"/>
                  </a:lnTo>
                  <a:lnTo>
                    <a:pt x="4" y="210"/>
                  </a:lnTo>
                  <a:lnTo>
                    <a:pt x="12" y="186"/>
                  </a:lnTo>
                  <a:lnTo>
                    <a:pt x="20" y="160"/>
                  </a:lnTo>
                  <a:lnTo>
                    <a:pt x="32" y="138"/>
                  </a:lnTo>
                  <a:lnTo>
                    <a:pt x="44" y="116"/>
                  </a:lnTo>
                  <a:lnTo>
                    <a:pt x="60" y="96"/>
                  </a:lnTo>
                  <a:lnTo>
                    <a:pt x="76" y="78"/>
                  </a:lnTo>
                  <a:lnTo>
                    <a:pt x="96" y="60"/>
                  </a:lnTo>
                  <a:lnTo>
                    <a:pt x="116" y="44"/>
                  </a:lnTo>
                  <a:lnTo>
                    <a:pt x="138" y="32"/>
                  </a:lnTo>
                  <a:lnTo>
                    <a:pt x="160" y="20"/>
                  </a:lnTo>
                  <a:lnTo>
                    <a:pt x="184" y="12"/>
                  </a:lnTo>
                  <a:lnTo>
                    <a:pt x="210" y="6"/>
                  </a:lnTo>
                  <a:lnTo>
                    <a:pt x="236" y="2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90" y="2"/>
                  </a:lnTo>
                  <a:lnTo>
                    <a:pt x="316" y="6"/>
                  </a:lnTo>
                  <a:lnTo>
                    <a:pt x="342" y="12"/>
                  </a:lnTo>
                  <a:lnTo>
                    <a:pt x="366" y="20"/>
                  </a:lnTo>
                  <a:lnTo>
                    <a:pt x="390" y="32"/>
                  </a:lnTo>
                  <a:lnTo>
                    <a:pt x="410" y="44"/>
                  </a:lnTo>
                  <a:lnTo>
                    <a:pt x="432" y="60"/>
                  </a:lnTo>
                  <a:lnTo>
                    <a:pt x="450" y="78"/>
                  </a:lnTo>
                  <a:lnTo>
                    <a:pt x="466" y="96"/>
                  </a:lnTo>
                  <a:lnTo>
                    <a:pt x="482" y="116"/>
                  </a:lnTo>
                  <a:lnTo>
                    <a:pt x="496" y="138"/>
                  </a:lnTo>
                  <a:lnTo>
                    <a:pt x="506" y="160"/>
                  </a:lnTo>
                  <a:lnTo>
                    <a:pt x="516" y="186"/>
                  </a:lnTo>
                  <a:lnTo>
                    <a:pt x="522" y="210"/>
                  </a:lnTo>
                  <a:lnTo>
                    <a:pt x="526" y="236"/>
                  </a:lnTo>
                  <a:lnTo>
                    <a:pt x="528" y="264"/>
                  </a:lnTo>
                  <a:lnTo>
                    <a:pt x="528" y="264"/>
                  </a:lnTo>
                  <a:lnTo>
                    <a:pt x="526" y="290"/>
                  </a:lnTo>
                  <a:lnTo>
                    <a:pt x="522" y="316"/>
                  </a:lnTo>
                  <a:lnTo>
                    <a:pt x="516" y="342"/>
                  </a:lnTo>
                  <a:lnTo>
                    <a:pt x="506" y="366"/>
                  </a:lnTo>
                  <a:lnTo>
                    <a:pt x="496" y="390"/>
                  </a:lnTo>
                  <a:lnTo>
                    <a:pt x="482" y="412"/>
                  </a:lnTo>
                  <a:lnTo>
                    <a:pt x="466" y="432"/>
                  </a:lnTo>
                  <a:lnTo>
                    <a:pt x="450" y="450"/>
                  </a:lnTo>
                  <a:lnTo>
                    <a:pt x="432" y="468"/>
                  </a:lnTo>
                  <a:lnTo>
                    <a:pt x="410" y="482"/>
                  </a:lnTo>
                  <a:lnTo>
                    <a:pt x="390" y="496"/>
                  </a:lnTo>
                  <a:lnTo>
                    <a:pt x="366" y="506"/>
                  </a:lnTo>
                  <a:lnTo>
                    <a:pt x="342" y="516"/>
                  </a:lnTo>
                  <a:lnTo>
                    <a:pt x="316" y="522"/>
                  </a:lnTo>
                  <a:lnTo>
                    <a:pt x="290" y="526"/>
                  </a:lnTo>
                  <a:lnTo>
                    <a:pt x="264" y="528"/>
                  </a:lnTo>
                  <a:lnTo>
                    <a:pt x="264" y="528"/>
                  </a:lnTo>
                  <a:close/>
                  <a:moveTo>
                    <a:pt x="264" y="18"/>
                  </a:moveTo>
                  <a:lnTo>
                    <a:pt x="264" y="18"/>
                  </a:lnTo>
                  <a:lnTo>
                    <a:pt x="238" y="18"/>
                  </a:lnTo>
                  <a:lnTo>
                    <a:pt x="214" y="22"/>
                  </a:lnTo>
                  <a:lnTo>
                    <a:pt x="190" y="28"/>
                  </a:lnTo>
                  <a:lnTo>
                    <a:pt x="168" y="38"/>
                  </a:lnTo>
                  <a:lnTo>
                    <a:pt x="146" y="48"/>
                  </a:lnTo>
                  <a:lnTo>
                    <a:pt x="126" y="60"/>
                  </a:lnTo>
                  <a:lnTo>
                    <a:pt x="106" y="74"/>
                  </a:lnTo>
                  <a:lnTo>
                    <a:pt x="90" y="90"/>
                  </a:lnTo>
                  <a:lnTo>
                    <a:pt x="74" y="108"/>
                  </a:lnTo>
                  <a:lnTo>
                    <a:pt x="60" y="126"/>
                  </a:lnTo>
                  <a:lnTo>
                    <a:pt x="48" y="146"/>
                  </a:lnTo>
                  <a:lnTo>
                    <a:pt x="36" y="168"/>
                  </a:lnTo>
                  <a:lnTo>
                    <a:pt x="28" y="190"/>
                  </a:lnTo>
                  <a:lnTo>
                    <a:pt x="22" y="214"/>
                  </a:lnTo>
                  <a:lnTo>
                    <a:pt x="18" y="238"/>
                  </a:lnTo>
                  <a:lnTo>
                    <a:pt x="18" y="264"/>
                  </a:lnTo>
                  <a:lnTo>
                    <a:pt x="18" y="264"/>
                  </a:lnTo>
                  <a:lnTo>
                    <a:pt x="18" y="288"/>
                  </a:lnTo>
                  <a:lnTo>
                    <a:pt x="22" y="314"/>
                  </a:lnTo>
                  <a:lnTo>
                    <a:pt x="28" y="336"/>
                  </a:lnTo>
                  <a:lnTo>
                    <a:pt x="36" y="360"/>
                  </a:lnTo>
                  <a:lnTo>
                    <a:pt x="48" y="380"/>
                  </a:lnTo>
                  <a:lnTo>
                    <a:pt x="60" y="402"/>
                  </a:lnTo>
                  <a:lnTo>
                    <a:pt x="74" y="420"/>
                  </a:lnTo>
                  <a:lnTo>
                    <a:pt x="90" y="438"/>
                  </a:lnTo>
                  <a:lnTo>
                    <a:pt x="106" y="454"/>
                  </a:lnTo>
                  <a:lnTo>
                    <a:pt x="126" y="468"/>
                  </a:lnTo>
                  <a:lnTo>
                    <a:pt x="146" y="480"/>
                  </a:lnTo>
                  <a:lnTo>
                    <a:pt x="168" y="490"/>
                  </a:lnTo>
                  <a:lnTo>
                    <a:pt x="190" y="498"/>
                  </a:lnTo>
                  <a:lnTo>
                    <a:pt x="214" y="504"/>
                  </a:lnTo>
                  <a:lnTo>
                    <a:pt x="238" y="508"/>
                  </a:lnTo>
                  <a:lnTo>
                    <a:pt x="264" y="510"/>
                  </a:lnTo>
                  <a:lnTo>
                    <a:pt x="264" y="510"/>
                  </a:lnTo>
                  <a:lnTo>
                    <a:pt x="288" y="508"/>
                  </a:lnTo>
                  <a:lnTo>
                    <a:pt x="312" y="504"/>
                  </a:lnTo>
                  <a:lnTo>
                    <a:pt x="336" y="498"/>
                  </a:lnTo>
                  <a:lnTo>
                    <a:pt x="360" y="490"/>
                  </a:lnTo>
                  <a:lnTo>
                    <a:pt x="380" y="480"/>
                  </a:lnTo>
                  <a:lnTo>
                    <a:pt x="400" y="468"/>
                  </a:lnTo>
                  <a:lnTo>
                    <a:pt x="420" y="454"/>
                  </a:lnTo>
                  <a:lnTo>
                    <a:pt x="438" y="438"/>
                  </a:lnTo>
                  <a:lnTo>
                    <a:pt x="454" y="420"/>
                  </a:lnTo>
                  <a:lnTo>
                    <a:pt x="468" y="402"/>
                  </a:lnTo>
                  <a:lnTo>
                    <a:pt x="480" y="380"/>
                  </a:lnTo>
                  <a:lnTo>
                    <a:pt x="490" y="360"/>
                  </a:lnTo>
                  <a:lnTo>
                    <a:pt x="498" y="336"/>
                  </a:lnTo>
                  <a:lnTo>
                    <a:pt x="504" y="314"/>
                  </a:lnTo>
                  <a:lnTo>
                    <a:pt x="508" y="288"/>
                  </a:lnTo>
                  <a:lnTo>
                    <a:pt x="510" y="264"/>
                  </a:lnTo>
                  <a:lnTo>
                    <a:pt x="510" y="264"/>
                  </a:lnTo>
                  <a:lnTo>
                    <a:pt x="508" y="238"/>
                  </a:lnTo>
                  <a:lnTo>
                    <a:pt x="504" y="214"/>
                  </a:lnTo>
                  <a:lnTo>
                    <a:pt x="498" y="190"/>
                  </a:lnTo>
                  <a:lnTo>
                    <a:pt x="490" y="168"/>
                  </a:lnTo>
                  <a:lnTo>
                    <a:pt x="480" y="146"/>
                  </a:lnTo>
                  <a:lnTo>
                    <a:pt x="468" y="126"/>
                  </a:lnTo>
                  <a:lnTo>
                    <a:pt x="454" y="108"/>
                  </a:lnTo>
                  <a:lnTo>
                    <a:pt x="438" y="90"/>
                  </a:lnTo>
                  <a:lnTo>
                    <a:pt x="420" y="74"/>
                  </a:lnTo>
                  <a:lnTo>
                    <a:pt x="400" y="60"/>
                  </a:lnTo>
                  <a:lnTo>
                    <a:pt x="380" y="48"/>
                  </a:lnTo>
                  <a:lnTo>
                    <a:pt x="360" y="38"/>
                  </a:lnTo>
                  <a:lnTo>
                    <a:pt x="336" y="28"/>
                  </a:lnTo>
                  <a:lnTo>
                    <a:pt x="312" y="22"/>
                  </a:lnTo>
                  <a:lnTo>
                    <a:pt x="288" y="18"/>
                  </a:lnTo>
                  <a:lnTo>
                    <a:pt x="264" y="18"/>
                  </a:lnTo>
                  <a:lnTo>
                    <a:pt x="264" y="18"/>
                  </a:lnTo>
                  <a:close/>
                </a:path>
              </a:pathLst>
            </a:custGeom>
            <a:solidFill>
              <a:srgbClr val="2E2E38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8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FEC4CE-70D5-486F-BAE1-E664DB3B468C}"/>
              </a:ext>
            </a:extLst>
          </p:cNvPr>
          <p:cNvGrpSpPr/>
          <p:nvPr/>
        </p:nvGrpSpPr>
        <p:grpSpPr>
          <a:xfrm>
            <a:off x="8912108" y="4048375"/>
            <a:ext cx="3196574" cy="2729379"/>
            <a:chOff x="6373887" y="3440124"/>
            <a:chExt cx="3196574" cy="2729379"/>
          </a:xfrm>
        </p:grpSpPr>
        <p:cxnSp>
          <p:nvCxnSpPr>
            <p:cNvPr id="190" name="Gerade Verbindung mit Pfeil 34">
              <a:extLst>
                <a:ext uri="{FF2B5EF4-FFF2-40B4-BE49-F238E27FC236}">
                  <a16:creationId xmlns:a16="http://schemas.microsoft.com/office/drawing/2014/main" id="{ECE09FC8-4546-4678-8AE3-989A851A497C}"/>
                </a:ext>
              </a:extLst>
            </p:cNvPr>
            <p:cNvCxnSpPr/>
            <p:nvPr/>
          </p:nvCxnSpPr>
          <p:spPr>
            <a:xfrm flipH="1" flipV="1">
              <a:off x="8776522" y="5175794"/>
              <a:ext cx="386707" cy="4719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1" name="Gerade Verbindung mit Pfeil 35">
              <a:extLst>
                <a:ext uri="{FF2B5EF4-FFF2-40B4-BE49-F238E27FC236}">
                  <a16:creationId xmlns:a16="http://schemas.microsoft.com/office/drawing/2014/main" id="{D6F0C58E-1FD3-424F-9BE8-B6BADF609846}"/>
                </a:ext>
              </a:extLst>
            </p:cNvPr>
            <p:cNvCxnSpPr/>
            <p:nvPr/>
          </p:nvCxnSpPr>
          <p:spPr>
            <a:xfrm flipV="1">
              <a:off x="7519909" y="3867479"/>
              <a:ext cx="173011" cy="654065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2" name="Gerade Verbindung mit Pfeil 46">
              <a:extLst>
                <a:ext uri="{FF2B5EF4-FFF2-40B4-BE49-F238E27FC236}">
                  <a16:creationId xmlns:a16="http://schemas.microsoft.com/office/drawing/2014/main" id="{45D1ECFE-DE62-4D46-9C56-9CF161FE504A}"/>
                </a:ext>
              </a:extLst>
            </p:cNvPr>
            <p:cNvCxnSpPr/>
            <p:nvPr/>
          </p:nvCxnSpPr>
          <p:spPr>
            <a:xfrm>
              <a:off x="6868290" y="4758852"/>
              <a:ext cx="324000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3" name="Gerade Verbindung mit Pfeil 47">
              <a:extLst>
                <a:ext uri="{FF2B5EF4-FFF2-40B4-BE49-F238E27FC236}">
                  <a16:creationId xmlns:a16="http://schemas.microsoft.com/office/drawing/2014/main" id="{57C633D7-25F9-4ECD-9ECA-BAECA71512E3}"/>
                </a:ext>
              </a:extLst>
            </p:cNvPr>
            <p:cNvCxnSpPr/>
            <p:nvPr/>
          </p:nvCxnSpPr>
          <p:spPr>
            <a:xfrm flipV="1">
              <a:off x="7767256" y="4768686"/>
              <a:ext cx="288000" cy="454"/>
            </a:xfrm>
            <a:prstGeom prst="straightConnector1">
              <a:avLst/>
            </a:prstGeom>
            <a:noFill/>
            <a:ln w="1587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4" name="Gerade Verbindung mit Pfeil 152">
              <a:extLst>
                <a:ext uri="{FF2B5EF4-FFF2-40B4-BE49-F238E27FC236}">
                  <a16:creationId xmlns:a16="http://schemas.microsoft.com/office/drawing/2014/main" id="{8B6F8AC0-FED7-44C2-8429-D09EDDD7291A}"/>
                </a:ext>
              </a:extLst>
            </p:cNvPr>
            <p:cNvCxnSpPr>
              <a:stCxn id="212" idx="3"/>
            </p:cNvCxnSpPr>
            <p:nvPr/>
          </p:nvCxnSpPr>
          <p:spPr>
            <a:xfrm flipH="1">
              <a:off x="8767098" y="3870315"/>
              <a:ext cx="307496" cy="4680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195" name="Gerade Verbindung mit Pfeil 155">
              <a:extLst>
                <a:ext uri="{FF2B5EF4-FFF2-40B4-BE49-F238E27FC236}">
                  <a16:creationId xmlns:a16="http://schemas.microsoft.com/office/drawing/2014/main" id="{34BA954F-9E09-4C6E-B75F-B8AD918C2E8E}"/>
                </a:ext>
              </a:extLst>
            </p:cNvPr>
            <p:cNvCxnSpPr>
              <a:stCxn id="196" idx="6"/>
              <a:endCxn id="212" idx="2"/>
            </p:cNvCxnSpPr>
            <p:nvPr/>
          </p:nvCxnSpPr>
          <p:spPr>
            <a:xfrm>
              <a:off x="7923507" y="3689175"/>
              <a:ext cx="107727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dash"/>
              <a:tailEnd type="triangle"/>
            </a:ln>
            <a:effectLst/>
          </p:spPr>
        </p:cxnSp>
        <p:sp>
          <p:nvSpPr>
            <p:cNvPr id="196" name="Ellipse 32">
              <a:extLst>
                <a:ext uri="{FF2B5EF4-FFF2-40B4-BE49-F238E27FC236}">
                  <a16:creationId xmlns:a16="http://schemas.microsoft.com/office/drawing/2014/main" id="{78EA17C1-8049-4DFC-AA8D-64414B7C85E9}"/>
                </a:ext>
              </a:extLst>
            </p:cNvPr>
            <p:cNvSpPr/>
            <p:nvPr/>
          </p:nvSpPr>
          <p:spPr bwMode="auto">
            <a:xfrm>
              <a:off x="7551821" y="3503332"/>
              <a:ext cx="371686" cy="371685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7" name="Ellipse 37">
              <a:extLst>
                <a:ext uri="{FF2B5EF4-FFF2-40B4-BE49-F238E27FC236}">
                  <a16:creationId xmlns:a16="http://schemas.microsoft.com/office/drawing/2014/main" id="{3B19E877-0C4E-4DD2-8F2C-837AECE7EBB9}"/>
                </a:ext>
              </a:extLst>
            </p:cNvPr>
            <p:cNvSpPr/>
            <p:nvPr/>
          </p:nvSpPr>
          <p:spPr bwMode="auto">
            <a:xfrm>
              <a:off x="6417493" y="4543727"/>
              <a:ext cx="430249" cy="43024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8" name="Ellipse 38">
              <a:extLst>
                <a:ext uri="{FF2B5EF4-FFF2-40B4-BE49-F238E27FC236}">
                  <a16:creationId xmlns:a16="http://schemas.microsoft.com/office/drawing/2014/main" id="{9667460A-DB2C-4838-A195-61F3439F159E}"/>
                </a:ext>
              </a:extLst>
            </p:cNvPr>
            <p:cNvSpPr/>
            <p:nvPr/>
          </p:nvSpPr>
          <p:spPr bwMode="auto">
            <a:xfrm>
              <a:off x="8062242" y="4287373"/>
              <a:ext cx="942958" cy="942958"/>
            </a:xfrm>
            <a:prstGeom prst="ellipse">
              <a:avLst/>
            </a:prstGeom>
            <a:solidFill>
              <a:srgbClr val="FFE76D"/>
            </a:solidFill>
            <a:ln w="4127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998" b="1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9" name="Ellipse 65">
              <a:extLst>
                <a:ext uri="{FF2B5EF4-FFF2-40B4-BE49-F238E27FC236}">
                  <a16:creationId xmlns:a16="http://schemas.microsoft.com/office/drawing/2014/main" id="{91AD555E-1399-4C19-B774-19094E9757BE}"/>
                </a:ext>
              </a:extLst>
            </p:cNvPr>
            <p:cNvSpPr/>
            <p:nvPr/>
          </p:nvSpPr>
          <p:spPr bwMode="auto">
            <a:xfrm>
              <a:off x="7365130" y="5518465"/>
              <a:ext cx="572829" cy="57282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0" name="Rad 66">
              <a:extLst>
                <a:ext uri="{FF2B5EF4-FFF2-40B4-BE49-F238E27FC236}">
                  <a16:creationId xmlns:a16="http://schemas.microsoft.com/office/drawing/2014/main" id="{EEE0A282-285E-490C-8DAB-02A2DA2E7174}"/>
                </a:ext>
              </a:extLst>
            </p:cNvPr>
            <p:cNvSpPr/>
            <p:nvPr/>
          </p:nvSpPr>
          <p:spPr bwMode="auto">
            <a:xfrm>
              <a:off x="7324924" y="5478259"/>
              <a:ext cx="653241" cy="653241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1" name="Rad 67">
              <a:extLst>
                <a:ext uri="{FF2B5EF4-FFF2-40B4-BE49-F238E27FC236}">
                  <a16:creationId xmlns:a16="http://schemas.microsoft.com/office/drawing/2014/main" id="{CBB7FBA1-A6E8-466F-A973-58B76CF0795A}"/>
                </a:ext>
              </a:extLst>
            </p:cNvPr>
            <p:cNvSpPr/>
            <p:nvPr/>
          </p:nvSpPr>
          <p:spPr bwMode="auto">
            <a:xfrm>
              <a:off x="7286920" y="5440255"/>
              <a:ext cx="729248" cy="729248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2" name="Rad 40">
              <a:extLst>
                <a:ext uri="{FF2B5EF4-FFF2-40B4-BE49-F238E27FC236}">
                  <a16:creationId xmlns:a16="http://schemas.microsoft.com/office/drawing/2014/main" id="{20FCB171-D81E-4A2E-82CA-F066562C7C37}"/>
                </a:ext>
              </a:extLst>
            </p:cNvPr>
            <p:cNvSpPr/>
            <p:nvPr/>
          </p:nvSpPr>
          <p:spPr bwMode="auto">
            <a:xfrm>
              <a:off x="6373887" y="4500121"/>
              <a:ext cx="517460" cy="51746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3" name="Ellipse 41">
              <a:extLst>
                <a:ext uri="{FF2B5EF4-FFF2-40B4-BE49-F238E27FC236}">
                  <a16:creationId xmlns:a16="http://schemas.microsoft.com/office/drawing/2014/main" id="{4542364D-C64B-41DD-9D6C-3F5548446201}"/>
                </a:ext>
              </a:extLst>
            </p:cNvPr>
            <p:cNvSpPr/>
            <p:nvPr/>
          </p:nvSpPr>
          <p:spPr bwMode="auto">
            <a:xfrm>
              <a:off x="9096607" y="5582434"/>
              <a:ext cx="430249" cy="430249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0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4" name="Rad 42">
              <a:extLst>
                <a:ext uri="{FF2B5EF4-FFF2-40B4-BE49-F238E27FC236}">
                  <a16:creationId xmlns:a16="http://schemas.microsoft.com/office/drawing/2014/main" id="{478557E0-148A-4A3E-AD8E-F2FB6614842F}"/>
                </a:ext>
              </a:extLst>
            </p:cNvPr>
            <p:cNvSpPr/>
            <p:nvPr/>
          </p:nvSpPr>
          <p:spPr bwMode="auto">
            <a:xfrm>
              <a:off x="9053001" y="5538828"/>
              <a:ext cx="517460" cy="51746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" name="Ellipse 54">
              <a:extLst>
                <a:ext uri="{FF2B5EF4-FFF2-40B4-BE49-F238E27FC236}">
                  <a16:creationId xmlns:a16="http://schemas.microsoft.com/office/drawing/2014/main" id="{8FA5A780-8655-4AC6-837A-A0A89B420B15}"/>
                </a:ext>
              </a:extLst>
            </p:cNvPr>
            <p:cNvSpPr/>
            <p:nvPr/>
          </p:nvSpPr>
          <p:spPr bwMode="auto">
            <a:xfrm>
              <a:off x="7193687" y="4492560"/>
              <a:ext cx="572829" cy="572829"/>
            </a:xfrm>
            <a:prstGeom prst="ellipse">
              <a:avLst/>
            </a:prstGeom>
            <a:solidFill>
              <a:srgbClr val="C0C0C0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98" b="1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</a:rPr>
                <a:t>A</a:t>
              </a:r>
            </a:p>
          </p:txBody>
        </p:sp>
        <p:sp>
          <p:nvSpPr>
            <p:cNvPr id="206" name="Freeform 593" descr="© INSCALE GmbH, 21.06.2010">
              <a:extLst>
                <a:ext uri="{FF2B5EF4-FFF2-40B4-BE49-F238E27FC236}">
                  <a16:creationId xmlns:a16="http://schemas.microsoft.com/office/drawing/2014/main" id="{C2E913D2-1F21-418E-A387-4A16E24FA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03713" y="4505182"/>
              <a:ext cx="322114" cy="320534"/>
            </a:xfrm>
            <a:custGeom>
              <a:avLst/>
              <a:gdLst>
                <a:gd name="T0" fmla="*/ 2251 w 2251"/>
                <a:gd name="T1" fmla="*/ 1283 h 2250"/>
                <a:gd name="T2" fmla="*/ 2251 w 2251"/>
                <a:gd name="T3" fmla="*/ 967 h 2250"/>
                <a:gd name="T4" fmla="*/ 2006 w 2251"/>
                <a:gd name="T5" fmla="*/ 967 h 2250"/>
                <a:gd name="T6" fmla="*/ 1967 w 2251"/>
                <a:gd name="T7" fmla="*/ 821 h 2250"/>
                <a:gd name="T8" fmla="*/ 2179 w 2251"/>
                <a:gd name="T9" fmla="*/ 699 h 2250"/>
                <a:gd name="T10" fmla="*/ 2021 w 2251"/>
                <a:gd name="T11" fmla="*/ 426 h 2250"/>
                <a:gd name="T12" fmla="*/ 1809 w 2251"/>
                <a:gd name="T13" fmla="*/ 548 h 2250"/>
                <a:gd name="T14" fmla="*/ 1703 w 2251"/>
                <a:gd name="T15" fmla="*/ 441 h 2250"/>
                <a:gd name="T16" fmla="*/ 1825 w 2251"/>
                <a:gd name="T17" fmla="*/ 229 h 2250"/>
                <a:gd name="T18" fmla="*/ 1551 w 2251"/>
                <a:gd name="T19" fmla="*/ 71 h 2250"/>
                <a:gd name="T20" fmla="*/ 1429 w 2251"/>
                <a:gd name="T21" fmla="*/ 283 h 2250"/>
                <a:gd name="T22" fmla="*/ 1283 w 2251"/>
                <a:gd name="T23" fmla="*/ 244 h 2250"/>
                <a:gd name="T24" fmla="*/ 1283 w 2251"/>
                <a:gd name="T25" fmla="*/ 0 h 2250"/>
                <a:gd name="T26" fmla="*/ 967 w 2251"/>
                <a:gd name="T27" fmla="*/ 0 h 2250"/>
                <a:gd name="T28" fmla="*/ 967 w 2251"/>
                <a:gd name="T29" fmla="*/ 244 h 2250"/>
                <a:gd name="T30" fmla="*/ 822 w 2251"/>
                <a:gd name="T31" fmla="*/ 283 h 2250"/>
                <a:gd name="T32" fmla="*/ 700 w 2251"/>
                <a:gd name="T33" fmla="*/ 71 h 2250"/>
                <a:gd name="T34" fmla="*/ 426 w 2251"/>
                <a:gd name="T35" fmla="*/ 229 h 2250"/>
                <a:gd name="T36" fmla="*/ 548 w 2251"/>
                <a:gd name="T37" fmla="*/ 441 h 2250"/>
                <a:gd name="T38" fmla="*/ 442 w 2251"/>
                <a:gd name="T39" fmla="*/ 548 h 2250"/>
                <a:gd name="T40" fmla="*/ 230 w 2251"/>
                <a:gd name="T41" fmla="*/ 426 h 2250"/>
                <a:gd name="T42" fmla="*/ 72 w 2251"/>
                <a:gd name="T43" fmla="*/ 699 h 2250"/>
                <a:gd name="T44" fmla="*/ 284 w 2251"/>
                <a:gd name="T45" fmla="*/ 821 h 2250"/>
                <a:gd name="T46" fmla="*/ 245 w 2251"/>
                <a:gd name="T47" fmla="*/ 967 h 2250"/>
                <a:gd name="T48" fmla="*/ 0 w 2251"/>
                <a:gd name="T49" fmla="*/ 967 h 2250"/>
                <a:gd name="T50" fmla="*/ 0 w 2251"/>
                <a:gd name="T51" fmla="*/ 1283 h 2250"/>
                <a:gd name="T52" fmla="*/ 245 w 2251"/>
                <a:gd name="T53" fmla="*/ 1283 h 2250"/>
                <a:gd name="T54" fmla="*/ 284 w 2251"/>
                <a:gd name="T55" fmla="*/ 1428 h 2250"/>
                <a:gd name="T56" fmla="*/ 72 w 2251"/>
                <a:gd name="T57" fmla="*/ 1551 h 2250"/>
                <a:gd name="T58" fmla="*/ 230 w 2251"/>
                <a:gd name="T59" fmla="*/ 1824 h 2250"/>
                <a:gd name="T60" fmla="*/ 442 w 2251"/>
                <a:gd name="T61" fmla="*/ 1702 h 2250"/>
                <a:gd name="T62" fmla="*/ 548 w 2251"/>
                <a:gd name="T63" fmla="*/ 1809 h 2250"/>
                <a:gd name="T64" fmla="*/ 426 w 2251"/>
                <a:gd name="T65" fmla="*/ 2020 h 2250"/>
                <a:gd name="T66" fmla="*/ 700 w 2251"/>
                <a:gd name="T67" fmla="*/ 2178 h 2250"/>
                <a:gd name="T68" fmla="*/ 822 w 2251"/>
                <a:gd name="T69" fmla="*/ 1966 h 2250"/>
                <a:gd name="T70" fmla="*/ 967 w 2251"/>
                <a:gd name="T71" fmla="*/ 2005 h 2250"/>
                <a:gd name="T72" fmla="*/ 967 w 2251"/>
                <a:gd name="T73" fmla="*/ 2250 h 2250"/>
                <a:gd name="T74" fmla="*/ 1283 w 2251"/>
                <a:gd name="T75" fmla="*/ 2250 h 2250"/>
                <a:gd name="T76" fmla="*/ 1283 w 2251"/>
                <a:gd name="T77" fmla="*/ 2005 h 2250"/>
                <a:gd name="T78" fmla="*/ 1429 w 2251"/>
                <a:gd name="T79" fmla="*/ 1966 h 2250"/>
                <a:gd name="T80" fmla="*/ 1551 w 2251"/>
                <a:gd name="T81" fmla="*/ 2178 h 2250"/>
                <a:gd name="T82" fmla="*/ 1825 w 2251"/>
                <a:gd name="T83" fmla="*/ 2020 h 2250"/>
                <a:gd name="T84" fmla="*/ 1703 w 2251"/>
                <a:gd name="T85" fmla="*/ 1809 h 2250"/>
                <a:gd name="T86" fmla="*/ 1809 w 2251"/>
                <a:gd name="T87" fmla="*/ 1702 h 2250"/>
                <a:gd name="T88" fmla="*/ 2021 w 2251"/>
                <a:gd name="T89" fmla="*/ 1824 h 2250"/>
                <a:gd name="T90" fmla="*/ 2179 w 2251"/>
                <a:gd name="T91" fmla="*/ 1551 h 2250"/>
                <a:gd name="T92" fmla="*/ 1967 w 2251"/>
                <a:gd name="T93" fmla="*/ 1428 h 2250"/>
                <a:gd name="T94" fmla="*/ 2006 w 2251"/>
                <a:gd name="T95" fmla="*/ 1283 h 2250"/>
                <a:gd name="T96" fmla="*/ 2251 w 2251"/>
                <a:gd name="T97" fmla="*/ 1283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51" h="2250">
                  <a:moveTo>
                    <a:pt x="2251" y="1283"/>
                  </a:moveTo>
                  <a:cubicBezTo>
                    <a:pt x="2251" y="967"/>
                    <a:pt x="2251" y="967"/>
                    <a:pt x="2251" y="967"/>
                  </a:cubicBezTo>
                  <a:cubicBezTo>
                    <a:pt x="2006" y="967"/>
                    <a:pt x="2006" y="967"/>
                    <a:pt x="2006" y="967"/>
                  </a:cubicBezTo>
                  <a:cubicBezTo>
                    <a:pt x="1997" y="917"/>
                    <a:pt x="1984" y="868"/>
                    <a:pt x="1967" y="821"/>
                  </a:cubicBezTo>
                  <a:cubicBezTo>
                    <a:pt x="2179" y="699"/>
                    <a:pt x="2179" y="699"/>
                    <a:pt x="2179" y="699"/>
                  </a:cubicBezTo>
                  <a:cubicBezTo>
                    <a:pt x="2021" y="426"/>
                    <a:pt x="2021" y="426"/>
                    <a:pt x="2021" y="426"/>
                  </a:cubicBezTo>
                  <a:cubicBezTo>
                    <a:pt x="1809" y="548"/>
                    <a:pt x="1809" y="548"/>
                    <a:pt x="1809" y="548"/>
                  </a:cubicBezTo>
                  <a:cubicBezTo>
                    <a:pt x="1777" y="509"/>
                    <a:pt x="1741" y="473"/>
                    <a:pt x="1703" y="441"/>
                  </a:cubicBezTo>
                  <a:cubicBezTo>
                    <a:pt x="1825" y="229"/>
                    <a:pt x="1825" y="229"/>
                    <a:pt x="1825" y="229"/>
                  </a:cubicBezTo>
                  <a:cubicBezTo>
                    <a:pt x="1551" y="71"/>
                    <a:pt x="1551" y="71"/>
                    <a:pt x="1551" y="71"/>
                  </a:cubicBezTo>
                  <a:cubicBezTo>
                    <a:pt x="1429" y="283"/>
                    <a:pt x="1429" y="283"/>
                    <a:pt x="1429" y="283"/>
                  </a:cubicBezTo>
                  <a:cubicBezTo>
                    <a:pt x="1382" y="266"/>
                    <a:pt x="1334" y="253"/>
                    <a:pt x="1283" y="244"/>
                  </a:cubicBezTo>
                  <a:cubicBezTo>
                    <a:pt x="1283" y="0"/>
                    <a:pt x="1283" y="0"/>
                    <a:pt x="1283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967" y="244"/>
                    <a:pt x="967" y="244"/>
                    <a:pt x="967" y="244"/>
                  </a:cubicBezTo>
                  <a:cubicBezTo>
                    <a:pt x="917" y="253"/>
                    <a:pt x="869" y="267"/>
                    <a:pt x="822" y="283"/>
                  </a:cubicBezTo>
                  <a:cubicBezTo>
                    <a:pt x="700" y="71"/>
                    <a:pt x="700" y="71"/>
                    <a:pt x="700" y="71"/>
                  </a:cubicBezTo>
                  <a:cubicBezTo>
                    <a:pt x="426" y="229"/>
                    <a:pt x="426" y="229"/>
                    <a:pt x="426" y="229"/>
                  </a:cubicBezTo>
                  <a:cubicBezTo>
                    <a:pt x="548" y="441"/>
                    <a:pt x="548" y="441"/>
                    <a:pt x="548" y="441"/>
                  </a:cubicBezTo>
                  <a:cubicBezTo>
                    <a:pt x="510" y="473"/>
                    <a:pt x="474" y="509"/>
                    <a:pt x="442" y="548"/>
                  </a:cubicBezTo>
                  <a:cubicBezTo>
                    <a:pt x="230" y="426"/>
                    <a:pt x="230" y="426"/>
                    <a:pt x="230" y="426"/>
                  </a:cubicBezTo>
                  <a:cubicBezTo>
                    <a:pt x="72" y="699"/>
                    <a:pt x="72" y="699"/>
                    <a:pt x="72" y="699"/>
                  </a:cubicBezTo>
                  <a:cubicBezTo>
                    <a:pt x="284" y="821"/>
                    <a:pt x="284" y="821"/>
                    <a:pt x="284" y="821"/>
                  </a:cubicBezTo>
                  <a:cubicBezTo>
                    <a:pt x="267" y="868"/>
                    <a:pt x="254" y="917"/>
                    <a:pt x="245" y="967"/>
                  </a:cubicBezTo>
                  <a:cubicBezTo>
                    <a:pt x="0" y="967"/>
                    <a:pt x="0" y="967"/>
                    <a:pt x="0" y="967"/>
                  </a:cubicBezTo>
                  <a:cubicBezTo>
                    <a:pt x="0" y="1283"/>
                    <a:pt x="0" y="1283"/>
                    <a:pt x="0" y="1283"/>
                  </a:cubicBezTo>
                  <a:cubicBezTo>
                    <a:pt x="245" y="1283"/>
                    <a:pt x="245" y="1283"/>
                    <a:pt x="245" y="1283"/>
                  </a:cubicBezTo>
                  <a:cubicBezTo>
                    <a:pt x="254" y="1333"/>
                    <a:pt x="267" y="1381"/>
                    <a:pt x="284" y="1428"/>
                  </a:cubicBezTo>
                  <a:cubicBezTo>
                    <a:pt x="72" y="1551"/>
                    <a:pt x="72" y="1551"/>
                    <a:pt x="72" y="1551"/>
                  </a:cubicBezTo>
                  <a:cubicBezTo>
                    <a:pt x="230" y="1824"/>
                    <a:pt x="230" y="1824"/>
                    <a:pt x="230" y="1824"/>
                  </a:cubicBezTo>
                  <a:cubicBezTo>
                    <a:pt x="442" y="1702"/>
                    <a:pt x="442" y="1702"/>
                    <a:pt x="442" y="1702"/>
                  </a:cubicBezTo>
                  <a:cubicBezTo>
                    <a:pt x="474" y="1741"/>
                    <a:pt x="510" y="1776"/>
                    <a:pt x="548" y="1809"/>
                  </a:cubicBezTo>
                  <a:cubicBezTo>
                    <a:pt x="426" y="2020"/>
                    <a:pt x="426" y="2020"/>
                    <a:pt x="426" y="2020"/>
                  </a:cubicBezTo>
                  <a:cubicBezTo>
                    <a:pt x="700" y="2178"/>
                    <a:pt x="700" y="2178"/>
                    <a:pt x="700" y="2178"/>
                  </a:cubicBezTo>
                  <a:cubicBezTo>
                    <a:pt x="822" y="1966"/>
                    <a:pt x="822" y="1966"/>
                    <a:pt x="822" y="1966"/>
                  </a:cubicBezTo>
                  <a:cubicBezTo>
                    <a:pt x="869" y="1983"/>
                    <a:pt x="917" y="1996"/>
                    <a:pt x="967" y="2005"/>
                  </a:cubicBezTo>
                  <a:cubicBezTo>
                    <a:pt x="967" y="2250"/>
                    <a:pt x="967" y="2250"/>
                    <a:pt x="967" y="2250"/>
                  </a:cubicBezTo>
                  <a:cubicBezTo>
                    <a:pt x="1283" y="2250"/>
                    <a:pt x="1283" y="2250"/>
                    <a:pt x="1283" y="2250"/>
                  </a:cubicBezTo>
                  <a:cubicBezTo>
                    <a:pt x="1283" y="2005"/>
                    <a:pt x="1283" y="2005"/>
                    <a:pt x="1283" y="2005"/>
                  </a:cubicBezTo>
                  <a:cubicBezTo>
                    <a:pt x="1334" y="1996"/>
                    <a:pt x="1382" y="1983"/>
                    <a:pt x="1429" y="1966"/>
                  </a:cubicBezTo>
                  <a:cubicBezTo>
                    <a:pt x="1551" y="2178"/>
                    <a:pt x="1551" y="2178"/>
                    <a:pt x="1551" y="2178"/>
                  </a:cubicBezTo>
                  <a:cubicBezTo>
                    <a:pt x="1825" y="2020"/>
                    <a:pt x="1825" y="2020"/>
                    <a:pt x="1825" y="2020"/>
                  </a:cubicBezTo>
                  <a:cubicBezTo>
                    <a:pt x="1703" y="1809"/>
                    <a:pt x="1703" y="1809"/>
                    <a:pt x="1703" y="1809"/>
                  </a:cubicBezTo>
                  <a:cubicBezTo>
                    <a:pt x="1741" y="1776"/>
                    <a:pt x="1777" y="1741"/>
                    <a:pt x="1809" y="1702"/>
                  </a:cubicBezTo>
                  <a:cubicBezTo>
                    <a:pt x="2021" y="1824"/>
                    <a:pt x="2021" y="1824"/>
                    <a:pt x="2021" y="1824"/>
                  </a:cubicBezTo>
                  <a:cubicBezTo>
                    <a:pt x="2179" y="1551"/>
                    <a:pt x="2179" y="1551"/>
                    <a:pt x="2179" y="1551"/>
                  </a:cubicBezTo>
                  <a:cubicBezTo>
                    <a:pt x="1967" y="1428"/>
                    <a:pt x="1967" y="1428"/>
                    <a:pt x="1967" y="1428"/>
                  </a:cubicBezTo>
                  <a:cubicBezTo>
                    <a:pt x="1984" y="1381"/>
                    <a:pt x="1997" y="1333"/>
                    <a:pt x="2006" y="1283"/>
                  </a:cubicBezTo>
                  <a:lnTo>
                    <a:pt x="2251" y="1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7" name="Oval 594" descr="© INSCALE GmbH, 21.06.2010">
              <a:extLst>
                <a:ext uri="{FF2B5EF4-FFF2-40B4-BE49-F238E27FC236}">
                  <a16:creationId xmlns:a16="http://schemas.microsoft.com/office/drawing/2014/main" id="{647B1838-B821-4B14-8491-BDF0BB9F5F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23715" y="4625185"/>
              <a:ext cx="80529" cy="78949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8" name="Freeform 595" descr="© INSCALE GmbH, 21.06.2010">
              <a:extLst>
                <a:ext uri="{FF2B5EF4-FFF2-40B4-BE49-F238E27FC236}">
                  <a16:creationId xmlns:a16="http://schemas.microsoft.com/office/drawing/2014/main" id="{2B19F563-F6A7-47AE-A674-D7F7D57BF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8529508" y="4762557"/>
              <a:ext cx="244743" cy="244743"/>
            </a:xfrm>
            <a:custGeom>
              <a:avLst/>
              <a:gdLst>
                <a:gd name="T0" fmla="*/ 1721 w 1721"/>
                <a:gd name="T1" fmla="*/ 979 h 1721"/>
                <a:gd name="T2" fmla="*/ 1721 w 1721"/>
                <a:gd name="T3" fmla="*/ 742 h 1721"/>
                <a:gd name="T4" fmla="*/ 1535 w 1721"/>
                <a:gd name="T5" fmla="*/ 742 h 1721"/>
                <a:gd name="T6" fmla="*/ 1504 w 1721"/>
                <a:gd name="T7" fmla="*/ 626 h 1721"/>
                <a:gd name="T8" fmla="*/ 1665 w 1721"/>
                <a:gd name="T9" fmla="*/ 533 h 1721"/>
                <a:gd name="T10" fmla="*/ 1547 w 1721"/>
                <a:gd name="T11" fmla="*/ 328 h 1721"/>
                <a:gd name="T12" fmla="*/ 1385 w 1721"/>
                <a:gd name="T13" fmla="*/ 421 h 1721"/>
                <a:gd name="T14" fmla="*/ 1301 w 1721"/>
                <a:gd name="T15" fmla="*/ 336 h 1721"/>
                <a:gd name="T16" fmla="*/ 1394 w 1721"/>
                <a:gd name="T17" fmla="*/ 174 h 1721"/>
                <a:gd name="T18" fmla="*/ 1188 w 1721"/>
                <a:gd name="T19" fmla="*/ 56 h 1721"/>
                <a:gd name="T20" fmla="*/ 1095 w 1721"/>
                <a:gd name="T21" fmla="*/ 218 h 1721"/>
                <a:gd name="T22" fmla="*/ 979 w 1721"/>
                <a:gd name="T23" fmla="*/ 187 h 1721"/>
                <a:gd name="T24" fmla="*/ 979 w 1721"/>
                <a:gd name="T25" fmla="*/ 0 h 1721"/>
                <a:gd name="T26" fmla="*/ 742 w 1721"/>
                <a:gd name="T27" fmla="*/ 0 h 1721"/>
                <a:gd name="T28" fmla="*/ 742 w 1721"/>
                <a:gd name="T29" fmla="*/ 187 h 1721"/>
                <a:gd name="T30" fmla="*/ 627 w 1721"/>
                <a:gd name="T31" fmla="*/ 218 h 1721"/>
                <a:gd name="T32" fmla="*/ 533 w 1721"/>
                <a:gd name="T33" fmla="*/ 56 h 1721"/>
                <a:gd name="T34" fmla="*/ 328 w 1721"/>
                <a:gd name="T35" fmla="*/ 174 h 1721"/>
                <a:gd name="T36" fmla="*/ 421 w 1721"/>
                <a:gd name="T37" fmla="*/ 336 h 1721"/>
                <a:gd name="T38" fmla="*/ 336 w 1721"/>
                <a:gd name="T39" fmla="*/ 421 h 1721"/>
                <a:gd name="T40" fmla="*/ 175 w 1721"/>
                <a:gd name="T41" fmla="*/ 328 h 1721"/>
                <a:gd name="T42" fmla="*/ 57 w 1721"/>
                <a:gd name="T43" fmla="*/ 533 h 1721"/>
                <a:gd name="T44" fmla="*/ 218 w 1721"/>
                <a:gd name="T45" fmla="*/ 626 h 1721"/>
                <a:gd name="T46" fmla="*/ 187 w 1721"/>
                <a:gd name="T47" fmla="*/ 742 h 1721"/>
                <a:gd name="T48" fmla="*/ 0 w 1721"/>
                <a:gd name="T49" fmla="*/ 742 h 1721"/>
                <a:gd name="T50" fmla="*/ 0 w 1721"/>
                <a:gd name="T51" fmla="*/ 979 h 1721"/>
                <a:gd name="T52" fmla="*/ 187 w 1721"/>
                <a:gd name="T53" fmla="*/ 979 h 1721"/>
                <a:gd name="T54" fmla="*/ 218 w 1721"/>
                <a:gd name="T55" fmla="*/ 1095 h 1721"/>
                <a:gd name="T56" fmla="*/ 57 w 1721"/>
                <a:gd name="T57" fmla="*/ 1188 h 1721"/>
                <a:gd name="T58" fmla="*/ 175 w 1721"/>
                <a:gd name="T59" fmla="*/ 1393 h 1721"/>
                <a:gd name="T60" fmla="*/ 336 w 1721"/>
                <a:gd name="T61" fmla="*/ 1300 h 1721"/>
                <a:gd name="T62" fmla="*/ 421 w 1721"/>
                <a:gd name="T63" fmla="*/ 1385 h 1721"/>
                <a:gd name="T64" fmla="*/ 328 w 1721"/>
                <a:gd name="T65" fmla="*/ 1546 h 1721"/>
                <a:gd name="T66" fmla="*/ 533 w 1721"/>
                <a:gd name="T67" fmla="*/ 1665 h 1721"/>
                <a:gd name="T68" fmla="*/ 627 w 1721"/>
                <a:gd name="T69" fmla="*/ 1503 h 1721"/>
                <a:gd name="T70" fmla="*/ 742 w 1721"/>
                <a:gd name="T71" fmla="*/ 1534 h 1721"/>
                <a:gd name="T72" fmla="*/ 742 w 1721"/>
                <a:gd name="T73" fmla="*/ 1721 h 1721"/>
                <a:gd name="T74" fmla="*/ 979 w 1721"/>
                <a:gd name="T75" fmla="*/ 1721 h 1721"/>
                <a:gd name="T76" fmla="*/ 979 w 1721"/>
                <a:gd name="T77" fmla="*/ 1534 h 1721"/>
                <a:gd name="T78" fmla="*/ 1095 w 1721"/>
                <a:gd name="T79" fmla="*/ 1503 h 1721"/>
                <a:gd name="T80" fmla="*/ 1188 w 1721"/>
                <a:gd name="T81" fmla="*/ 1665 h 1721"/>
                <a:gd name="T82" fmla="*/ 1394 w 1721"/>
                <a:gd name="T83" fmla="*/ 1546 h 1721"/>
                <a:gd name="T84" fmla="*/ 1300 w 1721"/>
                <a:gd name="T85" fmla="*/ 1385 h 1721"/>
                <a:gd name="T86" fmla="*/ 1385 w 1721"/>
                <a:gd name="T87" fmla="*/ 1300 h 1721"/>
                <a:gd name="T88" fmla="*/ 1547 w 1721"/>
                <a:gd name="T89" fmla="*/ 1393 h 1721"/>
                <a:gd name="T90" fmla="*/ 1665 w 1721"/>
                <a:gd name="T91" fmla="*/ 1188 h 1721"/>
                <a:gd name="T92" fmla="*/ 1504 w 1721"/>
                <a:gd name="T93" fmla="*/ 1095 h 1721"/>
                <a:gd name="T94" fmla="*/ 1535 w 1721"/>
                <a:gd name="T95" fmla="*/ 979 h 1721"/>
                <a:gd name="T96" fmla="*/ 1721 w 1721"/>
                <a:gd name="T97" fmla="*/ 979 h 1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1" h="1721">
                  <a:moveTo>
                    <a:pt x="1721" y="979"/>
                  </a:moveTo>
                  <a:cubicBezTo>
                    <a:pt x="1721" y="742"/>
                    <a:pt x="1721" y="742"/>
                    <a:pt x="1721" y="742"/>
                  </a:cubicBezTo>
                  <a:cubicBezTo>
                    <a:pt x="1535" y="742"/>
                    <a:pt x="1535" y="742"/>
                    <a:pt x="1535" y="742"/>
                  </a:cubicBezTo>
                  <a:cubicBezTo>
                    <a:pt x="1528" y="702"/>
                    <a:pt x="1517" y="663"/>
                    <a:pt x="1504" y="626"/>
                  </a:cubicBezTo>
                  <a:cubicBezTo>
                    <a:pt x="1665" y="533"/>
                    <a:pt x="1665" y="533"/>
                    <a:pt x="1665" y="533"/>
                  </a:cubicBezTo>
                  <a:cubicBezTo>
                    <a:pt x="1547" y="328"/>
                    <a:pt x="1547" y="328"/>
                    <a:pt x="1547" y="328"/>
                  </a:cubicBezTo>
                  <a:cubicBezTo>
                    <a:pt x="1385" y="421"/>
                    <a:pt x="1385" y="421"/>
                    <a:pt x="1385" y="421"/>
                  </a:cubicBezTo>
                  <a:cubicBezTo>
                    <a:pt x="1360" y="390"/>
                    <a:pt x="1331" y="361"/>
                    <a:pt x="1301" y="336"/>
                  </a:cubicBezTo>
                  <a:cubicBezTo>
                    <a:pt x="1394" y="174"/>
                    <a:pt x="1394" y="174"/>
                    <a:pt x="1394" y="174"/>
                  </a:cubicBezTo>
                  <a:cubicBezTo>
                    <a:pt x="1188" y="56"/>
                    <a:pt x="1188" y="56"/>
                    <a:pt x="1188" y="56"/>
                  </a:cubicBezTo>
                  <a:cubicBezTo>
                    <a:pt x="1095" y="218"/>
                    <a:pt x="1095" y="218"/>
                    <a:pt x="1095" y="218"/>
                  </a:cubicBezTo>
                  <a:cubicBezTo>
                    <a:pt x="1058" y="204"/>
                    <a:pt x="1019" y="194"/>
                    <a:pt x="979" y="187"/>
                  </a:cubicBezTo>
                  <a:cubicBezTo>
                    <a:pt x="979" y="0"/>
                    <a:pt x="979" y="0"/>
                    <a:pt x="97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2" y="187"/>
                    <a:pt x="742" y="187"/>
                    <a:pt x="742" y="187"/>
                  </a:cubicBezTo>
                  <a:cubicBezTo>
                    <a:pt x="702" y="194"/>
                    <a:pt x="664" y="204"/>
                    <a:pt x="627" y="218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328" y="174"/>
                    <a:pt x="328" y="174"/>
                    <a:pt x="328" y="174"/>
                  </a:cubicBezTo>
                  <a:cubicBezTo>
                    <a:pt x="421" y="336"/>
                    <a:pt x="421" y="336"/>
                    <a:pt x="421" y="336"/>
                  </a:cubicBezTo>
                  <a:cubicBezTo>
                    <a:pt x="391" y="361"/>
                    <a:pt x="362" y="390"/>
                    <a:pt x="336" y="421"/>
                  </a:cubicBezTo>
                  <a:cubicBezTo>
                    <a:pt x="175" y="328"/>
                    <a:pt x="175" y="328"/>
                    <a:pt x="175" y="328"/>
                  </a:cubicBezTo>
                  <a:cubicBezTo>
                    <a:pt x="57" y="533"/>
                    <a:pt x="57" y="533"/>
                    <a:pt x="57" y="533"/>
                  </a:cubicBezTo>
                  <a:cubicBezTo>
                    <a:pt x="218" y="626"/>
                    <a:pt x="218" y="626"/>
                    <a:pt x="218" y="626"/>
                  </a:cubicBezTo>
                  <a:cubicBezTo>
                    <a:pt x="205" y="663"/>
                    <a:pt x="194" y="702"/>
                    <a:pt x="187" y="742"/>
                  </a:cubicBezTo>
                  <a:cubicBezTo>
                    <a:pt x="0" y="742"/>
                    <a:pt x="0" y="742"/>
                    <a:pt x="0" y="742"/>
                  </a:cubicBezTo>
                  <a:cubicBezTo>
                    <a:pt x="0" y="979"/>
                    <a:pt x="0" y="979"/>
                    <a:pt x="0" y="979"/>
                  </a:cubicBezTo>
                  <a:cubicBezTo>
                    <a:pt x="187" y="979"/>
                    <a:pt x="187" y="979"/>
                    <a:pt x="187" y="979"/>
                  </a:cubicBezTo>
                  <a:cubicBezTo>
                    <a:pt x="194" y="1019"/>
                    <a:pt x="205" y="1057"/>
                    <a:pt x="218" y="1095"/>
                  </a:cubicBezTo>
                  <a:cubicBezTo>
                    <a:pt x="57" y="1188"/>
                    <a:pt x="57" y="1188"/>
                    <a:pt x="57" y="1188"/>
                  </a:cubicBezTo>
                  <a:cubicBezTo>
                    <a:pt x="175" y="1393"/>
                    <a:pt x="175" y="1393"/>
                    <a:pt x="175" y="1393"/>
                  </a:cubicBezTo>
                  <a:cubicBezTo>
                    <a:pt x="336" y="1300"/>
                    <a:pt x="336" y="1300"/>
                    <a:pt x="336" y="1300"/>
                  </a:cubicBezTo>
                  <a:cubicBezTo>
                    <a:pt x="362" y="1331"/>
                    <a:pt x="391" y="1359"/>
                    <a:pt x="421" y="1385"/>
                  </a:cubicBezTo>
                  <a:cubicBezTo>
                    <a:pt x="328" y="1546"/>
                    <a:pt x="328" y="1546"/>
                    <a:pt x="328" y="1546"/>
                  </a:cubicBezTo>
                  <a:cubicBezTo>
                    <a:pt x="533" y="1665"/>
                    <a:pt x="533" y="1665"/>
                    <a:pt x="533" y="1665"/>
                  </a:cubicBezTo>
                  <a:cubicBezTo>
                    <a:pt x="627" y="1503"/>
                    <a:pt x="627" y="1503"/>
                    <a:pt x="627" y="1503"/>
                  </a:cubicBezTo>
                  <a:cubicBezTo>
                    <a:pt x="664" y="1516"/>
                    <a:pt x="702" y="1527"/>
                    <a:pt x="742" y="1534"/>
                  </a:cubicBezTo>
                  <a:cubicBezTo>
                    <a:pt x="742" y="1721"/>
                    <a:pt x="742" y="1721"/>
                    <a:pt x="742" y="1721"/>
                  </a:cubicBezTo>
                  <a:cubicBezTo>
                    <a:pt x="979" y="1721"/>
                    <a:pt x="979" y="1721"/>
                    <a:pt x="979" y="1721"/>
                  </a:cubicBezTo>
                  <a:cubicBezTo>
                    <a:pt x="979" y="1534"/>
                    <a:pt x="979" y="1534"/>
                    <a:pt x="979" y="1534"/>
                  </a:cubicBezTo>
                  <a:cubicBezTo>
                    <a:pt x="1019" y="1527"/>
                    <a:pt x="1058" y="1516"/>
                    <a:pt x="1095" y="1503"/>
                  </a:cubicBezTo>
                  <a:cubicBezTo>
                    <a:pt x="1188" y="1665"/>
                    <a:pt x="1188" y="1665"/>
                    <a:pt x="1188" y="1665"/>
                  </a:cubicBezTo>
                  <a:cubicBezTo>
                    <a:pt x="1394" y="1546"/>
                    <a:pt x="1394" y="1546"/>
                    <a:pt x="1394" y="1546"/>
                  </a:cubicBezTo>
                  <a:cubicBezTo>
                    <a:pt x="1300" y="1385"/>
                    <a:pt x="1300" y="1385"/>
                    <a:pt x="1300" y="1385"/>
                  </a:cubicBezTo>
                  <a:cubicBezTo>
                    <a:pt x="1331" y="1359"/>
                    <a:pt x="1360" y="1331"/>
                    <a:pt x="1385" y="1300"/>
                  </a:cubicBezTo>
                  <a:cubicBezTo>
                    <a:pt x="1547" y="1393"/>
                    <a:pt x="1547" y="1393"/>
                    <a:pt x="1547" y="1393"/>
                  </a:cubicBezTo>
                  <a:cubicBezTo>
                    <a:pt x="1665" y="1188"/>
                    <a:pt x="1665" y="1188"/>
                    <a:pt x="1665" y="1188"/>
                  </a:cubicBezTo>
                  <a:cubicBezTo>
                    <a:pt x="1504" y="1095"/>
                    <a:pt x="1504" y="1095"/>
                    <a:pt x="1504" y="1095"/>
                  </a:cubicBezTo>
                  <a:cubicBezTo>
                    <a:pt x="1517" y="1057"/>
                    <a:pt x="1528" y="1019"/>
                    <a:pt x="1535" y="979"/>
                  </a:cubicBezTo>
                  <a:lnTo>
                    <a:pt x="1721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9" name="Oval 596" descr="© INSCALE GmbH, 21.06.2010">
              <a:extLst>
                <a:ext uri="{FF2B5EF4-FFF2-40B4-BE49-F238E27FC236}">
                  <a16:creationId xmlns:a16="http://schemas.microsoft.com/office/drawing/2014/main" id="{CECF451C-A20F-4837-9B73-BB8D46FF1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621090" y="4854139"/>
              <a:ext cx="61580" cy="61580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</p:spPr>
          <p:txBody>
            <a:bodyPr/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0" name="Ellipse 57">
              <a:extLst>
                <a:ext uri="{FF2B5EF4-FFF2-40B4-BE49-F238E27FC236}">
                  <a16:creationId xmlns:a16="http://schemas.microsoft.com/office/drawing/2014/main" id="{3B118ADB-4BAD-43C1-A1A3-B1D2DB8D7298}"/>
                </a:ext>
              </a:extLst>
            </p:cNvPr>
            <p:cNvSpPr/>
            <p:nvPr/>
          </p:nvSpPr>
          <p:spPr bwMode="auto">
            <a:xfrm>
              <a:off x="7193687" y="4492560"/>
              <a:ext cx="572829" cy="572829"/>
            </a:xfrm>
            <a:prstGeom prst="ellipse">
              <a:avLst/>
            </a:prstGeom>
            <a:solidFill>
              <a:srgbClr val="808080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398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1" name="Ellipse 150">
              <a:extLst>
                <a:ext uri="{FF2B5EF4-FFF2-40B4-BE49-F238E27FC236}">
                  <a16:creationId xmlns:a16="http://schemas.microsoft.com/office/drawing/2014/main" id="{2964C504-FAA9-4457-B6EF-5C164EFDACB9}"/>
                </a:ext>
              </a:extLst>
            </p:cNvPr>
            <p:cNvSpPr/>
            <p:nvPr/>
          </p:nvSpPr>
          <p:spPr bwMode="auto">
            <a:xfrm>
              <a:off x="9037661" y="3477000"/>
              <a:ext cx="430249" cy="430248"/>
            </a:xfrm>
            <a:prstGeom prst="ellipse">
              <a:avLst/>
            </a:prstGeom>
            <a:solidFill>
              <a:srgbClr val="FFE76D"/>
            </a:solidFill>
            <a:ln w="12700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2" name="Rad 151">
              <a:extLst>
                <a:ext uri="{FF2B5EF4-FFF2-40B4-BE49-F238E27FC236}">
                  <a16:creationId xmlns:a16="http://schemas.microsoft.com/office/drawing/2014/main" id="{AF8E5433-579B-4D4F-B2B7-1563347436C8}"/>
                </a:ext>
              </a:extLst>
            </p:cNvPr>
            <p:cNvSpPr/>
            <p:nvPr/>
          </p:nvSpPr>
          <p:spPr bwMode="auto">
            <a:xfrm>
              <a:off x="9000785" y="3440124"/>
              <a:ext cx="504000" cy="504000"/>
            </a:xfrm>
            <a:prstGeom prst="donut">
              <a:avLst>
                <a:gd name="adj" fmla="val 832"/>
              </a:avLst>
            </a:prstGeom>
            <a:solidFill>
              <a:srgbClr val="808080"/>
            </a:solidFill>
            <a:ln w="12700">
              <a:solidFill>
                <a:srgbClr val="FFD2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marL="0" marR="0" lvl="0" indent="0" algn="ctr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8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213" name="Gerade Verbindung mit Pfeil 33">
              <a:extLst>
                <a:ext uri="{FF2B5EF4-FFF2-40B4-BE49-F238E27FC236}">
                  <a16:creationId xmlns:a16="http://schemas.microsoft.com/office/drawing/2014/main" id="{25409979-325B-446D-9FE7-8814682D0DB3}"/>
                </a:ext>
              </a:extLst>
            </p:cNvPr>
            <p:cNvCxnSpPr>
              <a:cxnSpLocks/>
              <a:stCxn id="198" idx="3"/>
              <a:endCxn id="201" idx="7"/>
            </p:cNvCxnSpPr>
            <p:nvPr/>
          </p:nvCxnSpPr>
          <p:spPr>
            <a:xfrm flipH="1">
              <a:off x="7909372" y="5092238"/>
              <a:ext cx="290963" cy="454813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cxnSp>
          <p:nvCxnSpPr>
            <p:cNvPr id="214" name="Gerade Verbindung mit Pfeil 49">
              <a:extLst>
                <a:ext uri="{FF2B5EF4-FFF2-40B4-BE49-F238E27FC236}">
                  <a16:creationId xmlns:a16="http://schemas.microsoft.com/office/drawing/2014/main" id="{EC9E4517-A0FF-452D-AD5A-AA0DDCA9013B}"/>
                </a:ext>
              </a:extLst>
            </p:cNvPr>
            <p:cNvCxnSpPr>
              <a:cxnSpLocks/>
            </p:cNvCxnSpPr>
            <p:nvPr/>
          </p:nvCxnSpPr>
          <p:spPr>
            <a:xfrm>
              <a:off x="6784733" y="4931515"/>
              <a:ext cx="648000" cy="612000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dash"/>
              <a:tailEnd type="triangle"/>
            </a:ln>
            <a:effectLst/>
          </p:spPr>
        </p:cxnSp>
        <p:cxnSp>
          <p:nvCxnSpPr>
            <p:cNvPr id="215" name="Gerade Verbindung mit Pfeil 50">
              <a:extLst>
                <a:ext uri="{FF2B5EF4-FFF2-40B4-BE49-F238E27FC236}">
                  <a16:creationId xmlns:a16="http://schemas.microsoft.com/office/drawing/2014/main" id="{EF6B9C34-1EAD-47D9-9A26-3502BAE9A35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016168" y="5209783"/>
              <a:ext cx="363338" cy="574548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tailEnd type="triangle"/>
            </a:ln>
            <a:effectLst/>
          </p:spPr>
        </p:cxn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713B6CCA-1221-4F03-9F60-E923FD2D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4577" y="5577912"/>
              <a:ext cx="453934" cy="45393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20C53D1-80C8-4728-8835-B24B692FBF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082262" y="3521601"/>
              <a:ext cx="341047" cy="341047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38105559-28E5-46A7-955F-8F11D076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4155" y="5609982"/>
              <a:ext cx="375152" cy="375152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A8283BB7-966C-40A8-9963-F1667D47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2094" y="4588328"/>
              <a:ext cx="341047" cy="341047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308850F-0EAA-4DAB-9C46-8DD7AADD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768" y="4572641"/>
              <a:ext cx="412667" cy="412667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8D1863DF-401D-4EC0-8927-0259F954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43" y="3534153"/>
              <a:ext cx="310043" cy="310043"/>
            </a:xfrm>
            <a:prstGeom prst="rect">
              <a:avLst/>
            </a:prstGeom>
          </p:spPr>
        </p:pic>
      </p:grpSp>
      <p:sp>
        <p:nvSpPr>
          <p:cNvPr id="118" name="Freeform 655">
            <a:extLst>
              <a:ext uri="{FF2B5EF4-FFF2-40B4-BE49-F238E27FC236}">
                <a16:creationId xmlns:a16="http://schemas.microsoft.com/office/drawing/2014/main" id="{B4ABB368-7E5A-49C4-8836-1EB8E2C1A868}"/>
              </a:ext>
            </a:extLst>
          </p:cNvPr>
          <p:cNvSpPr/>
          <p:nvPr/>
        </p:nvSpPr>
        <p:spPr>
          <a:xfrm>
            <a:off x="-11548" y="7036"/>
            <a:ext cx="12204000" cy="6858000"/>
          </a:xfrm>
          <a:custGeom>
            <a:avLst/>
            <a:gdLst/>
            <a:ahLst/>
            <a:cxnLst/>
            <a:rect l="0" t="0" r="0" b="0"/>
            <a:pathLst>
              <a:path w="12198095" h="6858000">
                <a:moveTo>
                  <a:pt x="0" y="6858000"/>
                </a:moveTo>
                <a:lnTo>
                  <a:pt x="12198095" y="6858000"/>
                </a:lnTo>
                <a:lnTo>
                  <a:pt x="1219809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E2E38">
              <a:alpha val="46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sz="1798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C20A2F6-329E-4A84-A9C6-E225D2F94464}"/>
              </a:ext>
            </a:extLst>
          </p:cNvPr>
          <p:cNvSpPr>
            <a:spLocks noChangeAspect="1"/>
          </p:cNvSpPr>
          <p:nvPr/>
        </p:nvSpPr>
        <p:spPr bwMode="gray">
          <a:xfrm rot="10800000">
            <a:off x="577731" y="377169"/>
            <a:ext cx="5448377" cy="4394612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104101" tIns="52050" rIns="104101" bIns="52050" numCol="1" anchor="t" anchorCtr="0" compatLnSpc="1">
            <a:prstTxWarp prst="textNoShape">
              <a:avLst/>
            </a:prstTxWarp>
          </a:bodyPr>
          <a:lstStyle/>
          <a:p>
            <a:endParaRPr lang="en-GB" sz="2338" dirty="0"/>
          </a:p>
        </p:txBody>
      </p:sp>
    </p:spTree>
    <p:extLst>
      <p:ext uri="{BB962C8B-B14F-4D97-AF65-F5344CB8AC3E}">
        <p14:creationId xmlns:p14="http://schemas.microsoft.com/office/powerpoint/2010/main" val="25789673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844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5"/>
            <a:ext cx="5390400" cy="4256075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7">
                <a:solidFill>
                  <a:schemeClr val="bg1"/>
                </a:solidFill>
              </a:defRPr>
            </a:lvl2pPr>
            <a:lvl3pPr>
              <a:defRPr sz="1597">
                <a:solidFill>
                  <a:schemeClr val="bg1"/>
                </a:solidFill>
              </a:defRPr>
            </a:lvl3pPr>
            <a:lvl4pPr>
              <a:defRPr sz="1397">
                <a:solidFill>
                  <a:schemeClr val="bg1"/>
                </a:solidFill>
              </a:defRPr>
            </a:lvl4pPr>
            <a:lvl5pPr>
              <a:defRPr sz="1197">
                <a:solidFill>
                  <a:schemeClr val="bg1"/>
                </a:solidFill>
              </a:defRPr>
            </a:lvl5pPr>
            <a:lvl6pPr>
              <a:defRPr sz="1797"/>
            </a:lvl6pPr>
            <a:lvl7pPr>
              <a:defRPr sz="1797"/>
            </a:lvl7pPr>
            <a:lvl8pPr>
              <a:defRPr sz="1797"/>
            </a:lvl8pPr>
            <a:lvl9pPr>
              <a:defRPr sz="17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5"/>
            <a:ext cx="5390400" cy="4256075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7">
                <a:solidFill>
                  <a:schemeClr val="bg1"/>
                </a:solidFill>
              </a:defRPr>
            </a:lvl2pPr>
            <a:lvl3pPr>
              <a:defRPr sz="1597">
                <a:solidFill>
                  <a:schemeClr val="bg1"/>
                </a:solidFill>
              </a:defRPr>
            </a:lvl3pPr>
            <a:lvl4pPr>
              <a:defRPr sz="1397">
                <a:solidFill>
                  <a:schemeClr val="bg1"/>
                </a:solidFill>
              </a:defRPr>
            </a:lvl4pPr>
            <a:lvl5pPr>
              <a:defRPr sz="1197">
                <a:solidFill>
                  <a:schemeClr val="bg1"/>
                </a:solidFill>
              </a:defRPr>
            </a:lvl5pPr>
            <a:lvl6pPr>
              <a:defRPr sz="1797"/>
            </a:lvl6pPr>
            <a:lvl7pPr>
              <a:defRPr sz="1797"/>
            </a:lvl7pPr>
            <a:lvl8pPr>
              <a:defRPr sz="1797"/>
            </a:lvl8pPr>
            <a:lvl9pPr>
              <a:defRPr sz="17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7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681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09604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6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0960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6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777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EY Response - Singtel UDP FYI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0"/>
            <a:ext cx="8250503" cy="494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191" marR="0" indent="-27119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664" marR="0" indent="-233129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379" marR="0" indent="-231543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3619" marR="0" indent="-20141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191" marR="0" lvl="1" indent="-27119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664" marR="0" lvl="2" indent="-233129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379" marR="0" lvl="3" indent="-231543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3619" marR="0" lvl="4" indent="-201411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6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EY Response - Singtel UDP FYI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4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EY Response - Singtel UDP RFI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0051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CC4CFF-99B9-4437-9C82-E1D4A295C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11682" y="6465605"/>
            <a:ext cx="359813" cy="123111"/>
          </a:xfrm>
        </p:spPr>
        <p:txBody>
          <a:bodyPr/>
          <a:lstStyle/>
          <a:p>
            <a:pPr algn="ctr"/>
            <a:fld id="{D2EE0E4E-EDA8-FB44-A30A-D3DED79F727A}" type="slidenum">
              <a:rPr lang="en-GB" smtClean="0"/>
              <a:pPr algn="ctr"/>
              <a:t>‹#›</a:t>
            </a:fld>
            <a:endParaRPr lang="en-GB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044DF5B-FB99-43CC-9D4B-E9390DC9B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6716" y="6596938"/>
            <a:ext cx="1798569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b">
            <a:spAutoFit/>
          </a:bodyPr>
          <a:lstStyle/>
          <a:p>
            <a:pPr defTabSz="994014">
              <a:spcAft>
                <a:spcPct val="0"/>
              </a:spcAft>
              <a:defRPr/>
            </a:pPr>
            <a:r>
              <a:rPr lang="en-IN" sz="700" dirty="0">
                <a:solidFill>
                  <a:srgbClr val="646464"/>
                </a:solidFill>
                <a:latin typeface="EYInterstate Light"/>
              </a:rPr>
              <a:t>Confidential – All Rights Reserved | </a:t>
            </a:r>
            <a:r>
              <a:rPr lang="en-US" sz="700" dirty="0">
                <a:solidFill>
                  <a:srgbClr val="646464"/>
                </a:solidFill>
                <a:latin typeface="EYInterstate Light"/>
              </a:rPr>
              <a:t>E</a:t>
            </a:r>
            <a:r>
              <a:rPr lang="en-IN" sz="700" dirty="0">
                <a:solidFill>
                  <a:srgbClr val="646464"/>
                </a:solidFill>
                <a:latin typeface="EYInterstate Light"/>
              </a:rPr>
              <a:t>Y 2023</a:t>
            </a:r>
          </a:p>
        </p:txBody>
      </p:sp>
    </p:spTree>
    <p:extLst>
      <p:ext uri="{BB962C8B-B14F-4D97-AF65-F5344CB8AC3E}">
        <p14:creationId xmlns:p14="http://schemas.microsoft.com/office/powerpoint/2010/main" val="10760241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10">
            <a:extLst>
              <a:ext uri="{FF2B5EF4-FFF2-40B4-BE49-F238E27FC236}">
                <a16:creationId xmlns:a16="http://schemas.microsoft.com/office/drawing/2014/main" id="{DF8FA45A-6F9C-4264-9167-40B5B72FE83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EF56CE9-80EB-456E-9782-42D76B5C6FC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7A47EC7-1397-43E6-86F6-C311CD109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FEBFAA-5F70-415B-AF0A-D18E9FE0B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C85BA90-EF8B-4D36-995E-87E39438F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6756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6192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7325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38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0307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6531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8289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6089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82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7106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8425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354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18241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3676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4731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5480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34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6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02CD43-3DC7-47D6-B77C-68B2331557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FB4CD263-142A-4526-8558-1373FFB1D5F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0229678" y="4822185"/>
            <a:ext cx="1201014" cy="1398389"/>
            <a:chOff x="4985" y="2332"/>
            <a:chExt cx="568" cy="6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16633E7F-DBE9-4A86-8D73-5EBF4A6711F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4985" y="2334"/>
              <a:ext cx="568" cy="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F782DC7-7631-4681-AB74-2BA47D0A64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987" y="2332"/>
              <a:ext cx="453" cy="165"/>
            </a:xfrm>
            <a:custGeom>
              <a:avLst/>
              <a:gdLst>
                <a:gd name="T0" fmla="*/ 453 w 453"/>
                <a:gd name="T1" fmla="*/ 0 h 165"/>
                <a:gd name="T2" fmla="*/ 0 w 453"/>
                <a:gd name="T3" fmla="*/ 165 h 165"/>
                <a:gd name="T4" fmla="*/ 453 w 453"/>
                <a:gd name="T5" fmla="*/ 85 h 165"/>
                <a:gd name="T6" fmla="*/ 453 w 453"/>
                <a:gd name="T7" fmla="*/ 0 h 165"/>
                <a:gd name="T8" fmla="*/ 453 w 453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165">
                  <a:moveTo>
                    <a:pt x="453" y="0"/>
                  </a:moveTo>
                  <a:lnTo>
                    <a:pt x="0" y="165"/>
                  </a:lnTo>
                  <a:lnTo>
                    <a:pt x="453" y="85"/>
                  </a:lnTo>
                  <a:lnTo>
                    <a:pt x="453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CB89D06-F50D-4A84-B7C5-9BB7F7DF305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987" y="2565"/>
              <a:ext cx="564" cy="428"/>
            </a:xfrm>
            <a:custGeom>
              <a:avLst/>
              <a:gdLst>
                <a:gd name="T0" fmla="*/ 17 w 340"/>
                <a:gd name="T1" fmla="*/ 205 h 258"/>
                <a:gd name="T2" fmla="*/ 17 w 340"/>
                <a:gd name="T3" fmla="*/ 200 h 258"/>
                <a:gd name="T4" fmla="*/ 32 w 340"/>
                <a:gd name="T5" fmla="*/ 195 h 258"/>
                <a:gd name="T6" fmla="*/ 54 w 340"/>
                <a:gd name="T7" fmla="*/ 181 h 258"/>
                <a:gd name="T8" fmla="*/ 119 w 340"/>
                <a:gd name="T9" fmla="*/ 205 h 258"/>
                <a:gd name="T10" fmla="*/ 134 w 340"/>
                <a:gd name="T11" fmla="*/ 205 h 258"/>
                <a:gd name="T12" fmla="*/ 59 w 340"/>
                <a:gd name="T13" fmla="*/ 205 h 258"/>
                <a:gd name="T14" fmla="*/ 77 w 340"/>
                <a:gd name="T15" fmla="*/ 205 h 258"/>
                <a:gd name="T16" fmla="*/ 96 w 340"/>
                <a:gd name="T17" fmla="*/ 204 h 258"/>
                <a:gd name="T18" fmla="*/ 87 w 340"/>
                <a:gd name="T19" fmla="*/ 193 h 258"/>
                <a:gd name="T20" fmla="*/ 223 w 340"/>
                <a:gd name="T21" fmla="*/ 171 h 258"/>
                <a:gd name="T22" fmla="*/ 228 w 340"/>
                <a:gd name="T23" fmla="*/ 180 h 258"/>
                <a:gd name="T24" fmla="*/ 159 w 340"/>
                <a:gd name="T25" fmla="*/ 183 h 258"/>
                <a:gd name="T26" fmla="*/ 151 w 340"/>
                <a:gd name="T27" fmla="*/ 211 h 258"/>
                <a:gd name="T28" fmla="*/ 159 w 340"/>
                <a:gd name="T29" fmla="*/ 188 h 258"/>
                <a:gd name="T30" fmla="*/ 190 w 340"/>
                <a:gd name="T31" fmla="*/ 185 h 258"/>
                <a:gd name="T32" fmla="*/ 195 w 340"/>
                <a:gd name="T33" fmla="*/ 205 h 258"/>
                <a:gd name="T34" fmla="*/ 190 w 340"/>
                <a:gd name="T35" fmla="*/ 194 h 258"/>
                <a:gd name="T36" fmla="*/ 247 w 340"/>
                <a:gd name="T37" fmla="*/ 195 h 258"/>
                <a:gd name="T38" fmla="*/ 257 w 340"/>
                <a:gd name="T39" fmla="*/ 198 h 258"/>
                <a:gd name="T40" fmla="*/ 305 w 340"/>
                <a:gd name="T41" fmla="*/ 195 h 258"/>
                <a:gd name="T42" fmla="*/ 315 w 340"/>
                <a:gd name="T43" fmla="*/ 198 h 258"/>
                <a:gd name="T44" fmla="*/ 297 w 340"/>
                <a:gd name="T45" fmla="*/ 199 h 258"/>
                <a:gd name="T46" fmla="*/ 285 w 340"/>
                <a:gd name="T47" fmla="*/ 181 h 258"/>
                <a:gd name="T48" fmla="*/ 291 w 340"/>
                <a:gd name="T49" fmla="*/ 197 h 258"/>
                <a:gd name="T50" fmla="*/ 267 w 340"/>
                <a:gd name="T51" fmla="*/ 181 h 258"/>
                <a:gd name="T52" fmla="*/ 273 w 340"/>
                <a:gd name="T53" fmla="*/ 197 h 258"/>
                <a:gd name="T54" fmla="*/ 330 w 340"/>
                <a:gd name="T55" fmla="*/ 205 h 258"/>
                <a:gd name="T56" fmla="*/ 339 w 340"/>
                <a:gd name="T57" fmla="*/ 188 h 258"/>
                <a:gd name="T58" fmla="*/ 107 w 340"/>
                <a:gd name="T59" fmla="*/ 181 h 258"/>
                <a:gd name="T60" fmla="*/ 113 w 340"/>
                <a:gd name="T61" fmla="*/ 177 h 258"/>
                <a:gd name="T62" fmla="*/ 265 w 340"/>
                <a:gd name="T63" fmla="*/ 236 h 258"/>
                <a:gd name="T64" fmla="*/ 280 w 340"/>
                <a:gd name="T65" fmla="*/ 226 h 258"/>
                <a:gd name="T66" fmla="*/ 74 w 340"/>
                <a:gd name="T67" fmla="*/ 231 h 258"/>
                <a:gd name="T68" fmla="*/ 66 w 340"/>
                <a:gd name="T69" fmla="*/ 226 h 258"/>
                <a:gd name="T70" fmla="*/ 20 w 340"/>
                <a:gd name="T71" fmla="*/ 248 h 258"/>
                <a:gd name="T72" fmla="*/ 0 w 340"/>
                <a:gd name="T73" fmla="*/ 224 h 258"/>
                <a:gd name="T74" fmla="*/ 21 w 340"/>
                <a:gd name="T75" fmla="*/ 233 h 258"/>
                <a:gd name="T76" fmla="*/ 56 w 340"/>
                <a:gd name="T77" fmla="*/ 236 h 258"/>
                <a:gd name="T78" fmla="*/ 250 w 340"/>
                <a:gd name="T79" fmla="*/ 231 h 258"/>
                <a:gd name="T80" fmla="*/ 242 w 340"/>
                <a:gd name="T81" fmla="*/ 226 h 258"/>
                <a:gd name="T82" fmla="*/ 196 w 340"/>
                <a:gd name="T83" fmla="*/ 248 h 258"/>
                <a:gd name="T84" fmla="*/ 176 w 340"/>
                <a:gd name="T85" fmla="*/ 224 h 258"/>
                <a:gd name="T86" fmla="*/ 197 w 340"/>
                <a:gd name="T87" fmla="*/ 233 h 258"/>
                <a:gd name="T88" fmla="*/ 232 w 340"/>
                <a:gd name="T89" fmla="*/ 236 h 258"/>
                <a:gd name="T90" fmla="*/ 92 w 340"/>
                <a:gd name="T91" fmla="*/ 232 h 258"/>
                <a:gd name="T92" fmla="*/ 78 w 340"/>
                <a:gd name="T93" fmla="*/ 217 h 258"/>
                <a:gd name="T94" fmla="*/ 121 w 340"/>
                <a:gd name="T95" fmla="*/ 248 h 258"/>
                <a:gd name="T96" fmla="*/ 136 w 340"/>
                <a:gd name="T97" fmla="*/ 248 h 258"/>
                <a:gd name="T98" fmla="*/ 150 w 340"/>
                <a:gd name="T99" fmla="*/ 223 h 258"/>
                <a:gd name="T100" fmla="*/ 149 w 340"/>
                <a:gd name="T101" fmla="*/ 258 h 258"/>
                <a:gd name="T102" fmla="*/ 155 w 340"/>
                <a:gd name="T103" fmla="*/ 241 h 258"/>
                <a:gd name="T104" fmla="*/ 109 w 340"/>
                <a:gd name="T105" fmla="*/ 235 h 258"/>
                <a:gd name="T106" fmla="*/ 103 w 340"/>
                <a:gd name="T107" fmla="*/ 214 h 258"/>
                <a:gd name="T108" fmla="*/ 254 w 340"/>
                <a:gd name="T109" fmla="*/ 248 h 258"/>
                <a:gd name="T110" fmla="*/ 99 w 340"/>
                <a:gd name="T111" fmla="*/ 32 h 258"/>
                <a:gd name="T112" fmla="*/ 44 w 340"/>
                <a:gd name="T113" fmla="*/ 84 h 258"/>
                <a:gd name="T114" fmla="*/ 183 w 340"/>
                <a:gd name="T115" fmla="*/ 13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0" h="258">
                  <a:moveTo>
                    <a:pt x="28" y="195"/>
                  </a:moveTo>
                  <a:cubicBezTo>
                    <a:pt x="28" y="190"/>
                    <a:pt x="25" y="188"/>
                    <a:pt x="23" y="187"/>
                  </a:cubicBezTo>
                  <a:cubicBezTo>
                    <a:pt x="26" y="186"/>
                    <a:pt x="27" y="183"/>
                    <a:pt x="27" y="181"/>
                  </a:cubicBezTo>
                  <a:cubicBezTo>
                    <a:pt x="27" y="175"/>
                    <a:pt x="23" y="172"/>
                    <a:pt x="17" y="172"/>
                  </a:cubicBezTo>
                  <a:cubicBezTo>
                    <a:pt x="2" y="172"/>
                    <a:pt x="2" y="172"/>
                    <a:pt x="2" y="172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24" y="205"/>
                    <a:pt x="28" y="201"/>
                    <a:pt x="28" y="195"/>
                  </a:cubicBezTo>
                  <a:moveTo>
                    <a:pt x="17" y="200"/>
                  </a:moveTo>
                  <a:cubicBezTo>
                    <a:pt x="9" y="200"/>
                    <a:pt x="9" y="200"/>
                    <a:pt x="9" y="200"/>
                  </a:cubicBezTo>
                  <a:cubicBezTo>
                    <a:pt x="9" y="190"/>
                    <a:pt x="9" y="190"/>
                    <a:pt x="9" y="190"/>
                  </a:cubicBezTo>
                  <a:cubicBezTo>
                    <a:pt x="17" y="190"/>
                    <a:pt x="17" y="190"/>
                    <a:pt x="17" y="190"/>
                  </a:cubicBezTo>
                  <a:cubicBezTo>
                    <a:pt x="20" y="190"/>
                    <a:pt x="22" y="192"/>
                    <a:pt x="22" y="195"/>
                  </a:cubicBezTo>
                  <a:cubicBezTo>
                    <a:pt x="22" y="198"/>
                    <a:pt x="20" y="200"/>
                    <a:pt x="17" y="200"/>
                  </a:cubicBezTo>
                  <a:moveTo>
                    <a:pt x="16" y="185"/>
                  </a:moveTo>
                  <a:cubicBezTo>
                    <a:pt x="9" y="185"/>
                    <a:pt x="9" y="185"/>
                    <a:pt x="9" y="185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9" y="178"/>
                    <a:pt x="21" y="179"/>
                    <a:pt x="21" y="181"/>
                  </a:cubicBezTo>
                  <a:cubicBezTo>
                    <a:pt x="21" y="183"/>
                    <a:pt x="20" y="185"/>
                    <a:pt x="16" y="185"/>
                  </a:cubicBezTo>
                  <a:moveTo>
                    <a:pt x="32" y="195"/>
                  </a:moveTo>
                  <a:cubicBezTo>
                    <a:pt x="32" y="181"/>
                    <a:pt x="32" y="181"/>
                    <a:pt x="32" y="181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39" y="199"/>
                    <a:pt x="40" y="200"/>
                    <a:pt x="43" y="200"/>
                  </a:cubicBezTo>
                  <a:cubicBezTo>
                    <a:pt x="46" y="200"/>
                    <a:pt x="48" y="198"/>
                    <a:pt x="48" y="195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46" y="205"/>
                    <a:pt x="44" y="206"/>
                    <a:pt x="42" y="206"/>
                  </a:cubicBezTo>
                  <a:cubicBezTo>
                    <a:pt x="34" y="206"/>
                    <a:pt x="32" y="199"/>
                    <a:pt x="32" y="195"/>
                  </a:cubicBezTo>
                  <a:moveTo>
                    <a:pt x="125" y="205"/>
                  </a:moveTo>
                  <a:cubicBezTo>
                    <a:pt x="119" y="205"/>
                    <a:pt x="119" y="205"/>
                    <a:pt x="119" y="205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6" y="181"/>
                    <a:pt x="129" y="180"/>
                    <a:pt x="131" y="180"/>
                  </a:cubicBezTo>
                  <a:cubicBezTo>
                    <a:pt x="137" y="180"/>
                    <a:pt x="140" y="184"/>
                    <a:pt x="140" y="192"/>
                  </a:cubicBezTo>
                  <a:cubicBezTo>
                    <a:pt x="140" y="205"/>
                    <a:pt x="140" y="205"/>
                    <a:pt x="140" y="205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4" y="188"/>
                    <a:pt x="133" y="186"/>
                    <a:pt x="130" y="186"/>
                  </a:cubicBezTo>
                  <a:cubicBezTo>
                    <a:pt x="126" y="186"/>
                    <a:pt x="125" y="188"/>
                    <a:pt x="125" y="192"/>
                  </a:cubicBezTo>
                  <a:lnTo>
                    <a:pt x="125" y="205"/>
                  </a:lnTo>
                  <a:close/>
                  <a:moveTo>
                    <a:pt x="65" y="193"/>
                  </a:moveTo>
                  <a:cubicBezTo>
                    <a:pt x="65" y="205"/>
                    <a:pt x="65" y="205"/>
                    <a:pt x="65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65" y="181"/>
                    <a:pt x="65" y="181"/>
                    <a:pt x="65" y="181"/>
                  </a:cubicBezTo>
                  <a:lnTo>
                    <a:pt x="65" y="193"/>
                  </a:lnTo>
                  <a:close/>
                  <a:moveTo>
                    <a:pt x="71" y="174"/>
                  </a:moveTo>
                  <a:cubicBezTo>
                    <a:pt x="77" y="171"/>
                    <a:pt x="77" y="171"/>
                    <a:pt x="77" y="171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77" y="205"/>
                    <a:pt x="77" y="205"/>
                    <a:pt x="77" y="205"/>
                  </a:cubicBezTo>
                  <a:cubicBezTo>
                    <a:pt x="71" y="205"/>
                    <a:pt x="71" y="205"/>
                    <a:pt x="71" y="205"/>
                  </a:cubicBezTo>
                  <a:lnTo>
                    <a:pt x="71" y="174"/>
                  </a:lnTo>
                  <a:close/>
                  <a:moveTo>
                    <a:pt x="96" y="183"/>
                  </a:moveTo>
                  <a:cubicBezTo>
                    <a:pt x="94" y="181"/>
                    <a:pt x="92" y="180"/>
                    <a:pt x="90" y="180"/>
                  </a:cubicBezTo>
                  <a:cubicBezTo>
                    <a:pt x="85" y="180"/>
                    <a:pt x="81" y="185"/>
                    <a:pt x="81" y="193"/>
                  </a:cubicBezTo>
                  <a:cubicBezTo>
                    <a:pt x="81" y="201"/>
                    <a:pt x="84" y="206"/>
                    <a:pt x="90" y="206"/>
                  </a:cubicBezTo>
                  <a:cubicBezTo>
                    <a:pt x="92" y="206"/>
                    <a:pt x="94" y="205"/>
                    <a:pt x="96" y="204"/>
                  </a:cubicBezTo>
                  <a:cubicBezTo>
                    <a:pt x="96" y="205"/>
                    <a:pt x="96" y="205"/>
                    <a:pt x="96" y="205"/>
                  </a:cubicBezTo>
                  <a:cubicBezTo>
                    <a:pt x="102" y="205"/>
                    <a:pt x="102" y="205"/>
                    <a:pt x="102" y="205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6" y="174"/>
                    <a:pt x="96" y="174"/>
                    <a:pt x="96" y="174"/>
                  </a:cubicBezTo>
                  <a:lnTo>
                    <a:pt x="96" y="183"/>
                  </a:lnTo>
                  <a:close/>
                  <a:moveTo>
                    <a:pt x="92" y="200"/>
                  </a:moveTo>
                  <a:cubicBezTo>
                    <a:pt x="90" y="200"/>
                    <a:pt x="87" y="199"/>
                    <a:pt x="87" y="193"/>
                  </a:cubicBezTo>
                  <a:cubicBezTo>
                    <a:pt x="87" y="187"/>
                    <a:pt x="89" y="186"/>
                    <a:pt x="92" y="186"/>
                  </a:cubicBezTo>
                  <a:cubicBezTo>
                    <a:pt x="94" y="186"/>
                    <a:pt x="95" y="187"/>
                    <a:pt x="96" y="18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5" y="199"/>
                    <a:pt x="94" y="200"/>
                    <a:pt x="92" y="200"/>
                  </a:cubicBezTo>
                  <a:moveTo>
                    <a:pt x="228" y="180"/>
                  </a:moveTo>
                  <a:cubicBezTo>
                    <a:pt x="226" y="180"/>
                    <a:pt x="224" y="181"/>
                    <a:pt x="223" y="183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6" y="205"/>
                    <a:pt x="216" y="205"/>
                    <a:pt x="216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4"/>
                    <a:pt x="223" y="204"/>
                    <a:pt x="223" y="204"/>
                  </a:cubicBezTo>
                  <a:cubicBezTo>
                    <a:pt x="224" y="205"/>
                    <a:pt x="226" y="206"/>
                    <a:pt x="228" y="206"/>
                  </a:cubicBezTo>
                  <a:cubicBezTo>
                    <a:pt x="234" y="206"/>
                    <a:pt x="238" y="201"/>
                    <a:pt x="238" y="193"/>
                  </a:cubicBezTo>
                  <a:cubicBezTo>
                    <a:pt x="238" y="185"/>
                    <a:pt x="234" y="180"/>
                    <a:pt x="228" y="180"/>
                  </a:cubicBezTo>
                  <a:moveTo>
                    <a:pt x="227" y="186"/>
                  </a:moveTo>
                  <a:cubicBezTo>
                    <a:pt x="229" y="186"/>
                    <a:pt x="231" y="188"/>
                    <a:pt x="231" y="193"/>
                  </a:cubicBezTo>
                  <a:cubicBezTo>
                    <a:pt x="231" y="198"/>
                    <a:pt x="230" y="200"/>
                    <a:pt x="227" y="200"/>
                  </a:cubicBezTo>
                  <a:cubicBezTo>
                    <a:pt x="225" y="200"/>
                    <a:pt x="223" y="199"/>
                    <a:pt x="223" y="198"/>
                  </a:cubicBezTo>
                  <a:cubicBezTo>
                    <a:pt x="223" y="188"/>
                    <a:pt x="223" y="188"/>
                    <a:pt x="223" y="188"/>
                  </a:cubicBezTo>
                  <a:cubicBezTo>
                    <a:pt x="224" y="187"/>
                    <a:pt x="225" y="186"/>
                    <a:pt x="227" y="186"/>
                  </a:cubicBezTo>
                  <a:moveTo>
                    <a:pt x="159" y="183"/>
                  </a:moveTo>
                  <a:cubicBezTo>
                    <a:pt x="158" y="181"/>
                    <a:pt x="156" y="180"/>
                    <a:pt x="154" y="180"/>
                  </a:cubicBezTo>
                  <a:cubicBezTo>
                    <a:pt x="148" y="180"/>
                    <a:pt x="144" y="185"/>
                    <a:pt x="144" y="193"/>
                  </a:cubicBezTo>
                  <a:cubicBezTo>
                    <a:pt x="144" y="201"/>
                    <a:pt x="148" y="206"/>
                    <a:pt x="154" y="206"/>
                  </a:cubicBezTo>
                  <a:cubicBezTo>
                    <a:pt x="156" y="206"/>
                    <a:pt x="158" y="205"/>
                    <a:pt x="159" y="204"/>
                  </a:cubicBezTo>
                  <a:cubicBezTo>
                    <a:pt x="159" y="204"/>
                    <a:pt x="159" y="204"/>
                    <a:pt x="159" y="204"/>
                  </a:cubicBezTo>
                  <a:cubicBezTo>
                    <a:pt x="159" y="207"/>
                    <a:pt x="159" y="211"/>
                    <a:pt x="151" y="211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61" y="215"/>
                    <a:pt x="165" y="211"/>
                    <a:pt x="165" y="203"/>
                  </a:cubicBezTo>
                  <a:cubicBezTo>
                    <a:pt x="165" y="181"/>
                    <a:pt x="165" y="181"/>
                    <a:pt x="165" y="181"/>
                  </a:cubicBezTo>
                  <a:cubicBezTo>
                    <a:pt x="159" y="181"/>
                    <a:pt x="159" y="181"/>
                    <a:pt x="159" y="181"/>
                  </a:cubicBezTo>
                  <a:lnTo>
                    <a:pt x="159" y="183"/>
                  </a:lnTo>
                  <a:close/>
                  <a:moveTo>
                    <a:pt x="159" y="188"/>
                  </a:moveTo>
                  <a:cubicBezTo>
                    <a:pt x="159" y="198"/>
                    <a:pt x="159" y="198"/>
                    <a:pt x="159" y="198"/>
                  </a:cubicBezTo>
                  <a:cubicBezTo>
                    <a:pt x="158" y="199"/>
                    <a:pt x="157" y="200"/>
                    <a:pt x="155" y="200"/>
                  </a:cubicBezTo>
                  <a:cubicBezTo>
                    <a:pt x="153" y="200"/>
                    <a:pt x="150" y="199"/>
                    <a:pt x="150" y="193"/>
                  </a:cubicBezTo>
                  <a:cubicBezTo>
                    <a:pt x="150" y="187"/>
                    <a:pt x="153" y="186"/>
                    <a:pt x="155" y="186"/>
                  </a:cubicBezTo>
                  <a:cubicBezTo>
                    <a:pt x="157" y="186"/>
                    <a:pt x="158" y="187"/>
                    <a:pt x="159" y="188"/>
                  </a:cubicBezTo>
                  <a:moveTo>
                    <a:pt x="184" y="187"/>
                  </a:moveTo>
                  <a:cubicBezTo>
                    <a:pt x="186" y="186"/>
                    <a:pt x="188" y="185"/>
                    <a:pt x="190" y="185"/>
                  </a:cubicBezTo>
                  <a:cubicBezTo>
                    <a:pt x="193" y="185"/>
                    <a:pt x="195" y="187"/>
                    <a:pt x="195" y="189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93" y="190"/>
                    <a:pt x="191" y="189"/>
                    <a:pt x="189" y="189"/>
                  </a:cubicBezTo>
                  <a:cubicBezTo>
                    <a:pt x="185" y="189"/>
                    <a:pt x="180" y="191"/>
                    <a:pt x="180" y="197"/>
                  </a:cubicBezTo>
                  <a:cubicBezTo>
                    <a:pt x="180" y="204"/>
                    <a:pt x="185" y="206"/>
                    <a:pt x="189" y="206"/>
                  </a:cubicBezTo>
                  <a:cubicBezTo>
                    <a:pt x="190" y="206"/>
                    <a:pt x="193" y="205"/>
                    <a:pt x="195" y="203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1" y="189"/>
                    <a:pt x="201" y="189"/>
                    <a:pt x="201" y="189"/>
                  </a:cubicBezTo>
                  <a:cubicBezTo>
                    <a:pt x="201" y="184"/>
                    <a:pt x="197" y="180"/>
                    <a:pt x="191" y="180"/>
                  </a:cubicBezTo>
                  <a:cubicBezTo>
                    <a:pt x="187" y="180"/>
                    <a:pt x="184" y="181"/>
                    <a:pt x="182" y="183"/>
                  </a:cubicBezTo>
                  <a:lnTo>
                    <a:pt x="184" y="187"/>
                  </a:lnTo>
                  <a:close/>
                  <a:moveTo>
                    <a:pt x="186" y="197"/>
                  </a:moveTo>
                  <a:cubicBezTo>
                    <a:pt x="186" y="195"/>
                    <a:pt x="187" y="194"/>
                    <a:pt x="190" y="194"/>
                  </a:cubicBezTo>
                  <a:cubicBezTo>
                    <a:pt x="192" y="194"/>
                    <a:pt x="193" y="194"/>
                    <a:pt x="195" y="195"/>
                  </a:cubicBezTo>
                  <a:cubicBezTo>
                    <a:pt x="195" y="198"/>
                    <a:pt x="195" y="198"/>
                    <a:pt x="195" y="198"/>
                  </a:cubicBezTo>
                  <a:cubicBezTo>
                    <a:pt x="194" y="200"/>
                    <a:pt x="192" y="201"/>
                    <a:pt x="190" y="201"/>
                  </a:cubicBezTo>
                  <a:cubicBezTo>
                    <a:pt x="187" y="201"/>
                    <a:pt x="186" y="200"/>
                    <a:pt x="186" y="197"/>
                  </a:cubicBezTo>
                  <a:moveTo>
                    <a:pt x="257" y="198"/>
                  </a:moveTo>
                  <a:cubicBezTo>
                    <a:pt x="256" y="199"/>
                    <a:pt x="254" y="200"/>
                    <a:pt x="252" y="200"/>
                  </a:cubicBezTo>
                  <a:cubicBezTo>
                    <a:pt x="251" y="200"/>
                    <a:pt x="247" y="200"/>
                    <a:pt x="247" y="195"/>
                  </a:cubicBezTo>
                  <a:cubicBezTo>
                    <a:pt x="262" y="195"/>
                    <a:pt x="262" y="195"/>
                    <a:pt x="262" y="195"/>
                  </a:cubicBezTo>
                  <a:cubicBezTo>
                    <a:pt x="262" y="195"/>
                    <a:pt x="262" y="194"/>
                    <a:pt x="262" y="193"/>
                  </a:cubicBezTo>
                  <a:cubicBezTo>
                    <a:pt x="262" y="185"/>
                    <a:pt x="258" y="180"/>
                    <a:pt x="252" y="180"/>
                  </a:cubicBezTo>
                  <a:cubicBezTo>
                    <a:pt x="245" y="180"/>
                    <a:pt x="241" y="186"/>
                    <a:pt x="241" y="193"/>
                  </a:cubicBezTo>
                  <a:cubicBezTo>
                    <a:pt x="241" y="201"/>
                    <a:pt x="245" y="206"/>
                    <a:pt x="252" y="206"/>
                  </a:cubicBezTo>
                  <a:cubicBezTo>
                    <a:pt x="255" y="206"/>
                    <a:pt x="259" y="205"/>
                    <a:pt x="261" y="202"/>
                  </a:cubicBezTo>
                  <a:lnTo>
                    <a:pt x="257" y="198"/>
                  </a:lnTo>
                  <a:close/>
                  <a:moveTo>
                    <a:pt x="247" y="191"/>
                  </a:moveTo>
                  <a:cubicBezTo>
                    <a:pt x="247" y="188"/>
                    <a:pt x="249" y="186"/>
                    <a:pt x="251" y="186"/>
                  </a:cubicBezTo>
                  <a:cubicBezTo>
                    <a:pt x="255" y="186"/>
                    <a:pt x="256" y="188"/>
                    <a:pt x="256" y="191"/>
                  </a:cubicBezTo>
                  <a:lnTo>
                    <a:pt x="247" y="191"/>
                  </a:lnTo>
                  <a:close/>
                  <a:moveTo>
                    <a:pt x="315" y="198"/>
                  </a:moveTo>
                  <a:cubicBezTo>
                    <a:pt x="314" y="199"/>
                    <a:pt x="313" y="200"/>
                    <a:pt x="311" y="200"/>
                  </a:cubicBezTo>
                  <a:cubicBezTo>
                    <a:pt x="309" y="200"/>
                    <a:pt x="305" y="200"/>
                    <a:pt x="305" y="195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0" y="195"/>
                    <a:pt x="320" y="194"/>
                    <a:pt x="320" y="193"/>
                  </a:cubicBezTo>
                  <a:cubicBezTo>
                    <a:pt x="320" y="185"/>
                    <a:pt x="316" y="180"/>
                    <a:pt x="310" y="180"/>
                  </a:cubicBezTo>
                  <a:cubicBezTo>
                    <a:pt x="304" y="180"/>
                    <a:pt x="299" y="186"/>
                    <a:pt x="299" y="193"/>
                  </a:cubicBezTo>
                  <a:cubicBezTo>
                    <a:pt x="299" y="201"/>
                    <a:pt x="304" y="206"/>
                    <a:pt x="311" y="206"/>
                  </a:cubicBezTo>
                  <a:cubicBezTo>
                    <a:pt x="314" y="206"/>
                    <a:pt x="317" y="205"/>
                    <a:pt x="319" y="202"/>
                  </a:cubicBezTo>
                  <a:lnTo>
                    <a:pt x="315" y="198"/>
                  </a:lnTo>
                  <a:close/>
                  <a:moveTo>
                    <a:pt x="305" y="191"/>
                  </a:moveTo>
                  <a:cubicBezTo>
                    <a:pt x="305" y="188"/>
                    <a:pt x="307" y="186"/>
                    <a:pt x="310" y="186"/>
                  </a:cubicBezTo>
                  <a:cubicBezTo>
                    <a:pt x="313" y="186"/>
                    <a:pt x="314" y="188"/>
                    <a:pt x="314" y="191"/>
                  </a:cubicBezTo>
                  <a:lnTo>
                    <a:pt x="305" y="191"/>
                  </a:lnTo>
                  <a:close/>
                  <a:moveTo>
                    <a:pt x="291" y="197"/>
                  </a:moveTo>
                  <a:cubicBezTo>
                    <a:pt x="291" y="199"/>
                    <a:pt x="291" y="200"/>
                    <a:pt x="293" y="200"/>
                  </a:cubicBezTo>
                  <a:cubicBezTo>
                    <a:pt x="295" y="200"/>
                    <a:pt x="296" y="200"/>
                    <a:pt x="297" y="199"/>
                  </a:cubicBezTo>
                  <a:cubicBezTo>
                    <a:pt x="296" y="205"/>
                    <a:pt x="296" y="205"/>
                    <a:pt x="296" y="205"/>
                  </a:cubicBezTo>
                  <a:cubicBezTo>
                    <a:pt x="295" y="206"/>
                    <a:pt x="293" y="206"/>
                    <a:pt x="291" y="206"/>
                  </a:cubicBezTo>
                  <a:cubicBezTo>
                    <a:pt x="286" y="206"/>
                    <a:pt x="285" y="202"/>
                    <a:pt x="285" y="198"/>
                  </a:cubicBezTo>
                  <a:cubicBezTo>
                    <a:pt x="285" y="187"/>
                    <a:pt x="285" y="187"/>
                    <a:pt x="285" y="187"/>
                  </a:cubicBezTo>
                  <a:cubicBezTo>
                    <a:pt x="281" y="187"/>
                    <a:pt x="281" y="187"/>
                    <a:pt x="281" y="187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91" y="172"/>
                    <a:pt x="291" y="172"/>
                    <a:pt x="291" y="172"/>
                  </a:cubicBezTo>
                  <a:cubicBezTo>
                    <a:pt x="291" y="181"/>
                    <a:pt x="291" y="181"/>
                    <a:pt x="291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7"/>
                    <a:pt x="296" y="187"/>
                    <a:pt x="296" y="187"/>
                  </a:cubicBezTo>
                  <a:cubicBezTo>
                    <a:pt x="291" y="187"/>
                    <a:pt x="291" y="187"/>
                    <a:pt x="291" y="187"/>
                  </a:cubicBezTo>
                  <a:lnTo>
                    <a:pt x="291" y="197"/>
                  </a:lnTo>
                  <a:close/>
                  <a:moveTo>
                    <a:pt x="279" y="205"/>
                  </a:moveTo>
                  <a:cubicBezTo>
                    <a:pt x="277" y="206"/>
                    <a:pt x="276" y="206"/>
                    <a:pt x="274" y="206"/>
                  </a:cubicBezTo>
                  <a:cubicBezTo>
                    <a:pt x="269" y="206"/>
                    <a:pt x="267" y="202"/>
                    <a:pt x="267" y="198"/>
                  </a:cubicBezTo>
                  <a:cubicBezTo>
                    <a:pt x="267" y="187"/>
                    <a:pt x="267" y="187"/>
                    <a:pt x="267" y="187"/>
                  </a:cubicBezTo>
                  <a:cubicBezTo>
                    <a:pt x="263" y="187"/>
                    <a:pt x="263" y="187"/>
                    <a:pt x="263" y="187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79" y="187"/>
                    <a:pt x="279" y="187"/>
                    <a:pt x="279" y="187"/>
                  </a:cubicBezTo>
                  <a:cubicBezTo>
                    <a:pt x="273" y="187"/>
                    <a:pt x="273" y="187"/>
                    <a:pt x="273" y="187"/>
                  </a:cubicBezTo>
                  <a:cubicBezTo>
                    <a:pt x="273" y="197"/>
                    <a:pt x="273" y="197"/>
                    <a:pt x="273" y="197"/>
                  </a:cubicBezTo>
                  <a:cubicBezTo>
                    <a:pt x="273" y="199"/>
                    <a:pt x="274" y="200"/>
                    <a:pt x="276" y="200"/>
                  </a:cubicBezTo>
                  <a:cubicBezTo>
                    <a:pt x="277" y="200"/>
                    <a:pt x="279" y="200"/>
                    <a:pt x="280" y="199"/>
                  </a:cubicBezTo>
                  <a:lnTo>
                    <a:pt x="279" y="205"/>
                  </a:lnTo>
                  <a:close/>
                  <a:moveTo>
                    <a:pt x="339" y="188"/>
                  </a:moveTo>
                  <a:cubicBezTo>
                    <a:pt x="337" y="187"/>
                    <a:pt x="336" y="187"/>
                    <a:pt x="335" y="187"/>
                  </a:cubicBezTo>
                  <a:cubicBezTo>
                    <a:pt x="332" y="187"/>
                    <a:pt x="330" y="188"/>
                    <a:pt x="330" y="192"/>
                  </a:cubicBezTo>
                  <a:cubicBezTo>
                    <a:pt x="330" y="205"/>
                    <a:pt x="330" y="205"/>
                    <a:pt x="330" y="205"/>
                  </a:cubicBezTo>
                  <a:cubicBezTo>
                    <a:pt x="324" y="205"/>
                    <a:pt x="324" y="205"/>
                    <a:pt x="324" y="205"/>
                  </a:cubicBezTo>
                  <a:cubicBezTo>
                    <a:pt x="324" y="181"/>
                    <a:pt x="324" y="181"/>
                    <a:pt x="324" y="181"/>
                  </a:cubicBezTo>
                  <a:cubicBezTo>
                    <a:pt x="330" y="181"/>
                    <a:pt x="330" y="181"/>
                    <a:pt x="330" y="181"/>
                  </a:cubicBezTo>
                  <a:cubicBezTo>
                    <a:pt x="330" y="183"/>
                    <a:pt x="330" y="183"/>
                    <a:pt x="330" y="183"/>
                  </a:cubicBezTo>
                  <a:cubicBezTo>
                    <a:pt x="332" y="181"/>
                    <a:pt x="333" y="180"/>
                    <a:pt x="336" y="180"/>
                  </a:cubicBezTo>
                  <a:cubicBezTo>
                    <a:pt x="337" y="180"/>
                    <a:pt x="339" y="181"/>
                    <a:pt x="340" y="182"/>
                  </a:cubicBezTo>
                  <a:lnTo>
                    <a:pt x="339" y="188"/>
                  </a:lnTo>
                  <a:close/>
                  <a:moveTo>
                    <a:pt x="65" y="175"/>
                  </a:moveTo>
                  <a:cubicBezTo>
                    <a:pt x="65" y="177"/>
                    <a:pt x="65" y="177"/>
                    <a:pt x="65" y="177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65" y="171"/>
                    <a:pt x="65" y="171"/>
                    <a:pt x="65" y="171"/>
                  </a:cubicBezTo>
                  <a:lnTo>
                    <a:pt x="65" y="175"/>
                  </a:lnTo>
                  <a:close/>
                  <a:moveTo>
                    <a:pt x="107" y="181"/>
                  </a:moveTo>
                  <a:cubicBezTo>
                    <a:pt x="113" y="181"/>
                    <a:pt x="113" y="181"/>
                    <a:pt x="113" y="181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3" y="205"/>
                    <a:pt x="113" y="205"/>
                    <a:pt x="113" y="205"/>
                  </a:cubicBezTo>
                  <a:cubicBezTo>
                    <a:pt x="107" y="205"/>
                    <a:pt x="107" y="205"/>
                    <a:pt x="107" y="205"/>
                  </a:cubicBezTo>
                  <a:lnTo>
                    <a:pt x="107" y="181"/>
                  </a:lnTo>
                  <a:close/>
                  <a:moveTo>
                    <a:pt x="113" y="174"/>
                  </a:moveTo>
                  <a:cubicBezTo>
                    <a:pt x="113" y="177"/>
                    <a:pt x="113" y="177"/>
                    <a:pt x="113" y="177"/>
                  </a:cubicBezTo>
                  <a:cubicBezTo>
                    <a:pt x="107" y="177"/>
                    <a:pt x="107" y="177"/>
                    <a:pt x="107" y="177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13" y="171"/>
                    <a:pt x="113" y="171"/>
                    <a:pt x="113" y="171"/>
                  </a:cubicBezTo>
                  <a:lnTo>
                    <a:pt x="113" y="174"/>
                  </a:lnTo>
                  <a:close/>
                  <a:moveTo>
                    <a:pt x="280" y="226"/>
                  </a:moveTo>
                  <a:cubicBezTo>
                    <a:pt x="278" y="224"/>
                    <a:pt x="276" y="223"/>
                    <a:pt x="274" y="223"/>
                  </a:cubicBezTo>
                  <a:cubicBezTo>
                    <a:pt x="268" y="223"/>
                    <a:pt x="265" y="228"/>
                    <a:pt x="265" y="236"/>
                  </a:cubicBezTo>
                  <a:cubicBezTo>
                    <a:pt x="265" y="244"/>
                    <a:pt x="268" y="249"/>
                    <a:pt x="274" y="249"/>
                  </a:cubicBezTo>
                  <a:cubicBezTo>
                    <a:pt x="276" y="249"/>
                    <a:pt x="278" y="248"/>
                    <a:pt x="280" y="246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48"/>
                    <a:pt x="286" y="248"/>
                    <a:pt x="286" y="248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280" y="217"/>
                    <a:pt x="280" y="217"/>
                    <a:pt x="280" y="217"/>
                  </a:cubicBezTo>
                  <a:lnTo>
                    <a:pt x="280" y="226"/>
                  </a:lnTo>
                  <a:close/>
                  <a:moveTo>
                    <a:pt x="275" y="243"/>
                  </a:moveTo>
                  <a:cubicBezTo>
                    <a:pt x="273" y="243"/>
                    <a:pt x="271" y="242"/>
                    <a:pt x="271" y="236"/>
                  </a:cubicBezTo>
                  <a:cubicBezTo>
                    <a:pt x="271" y="230"/>
                    <a:pt x="273" y="229"/>
                    <a:pt x="275" y="229"/>
                  </a:cubicBezTo>
                  <a:cubicBezTo>
                    <a:pt x="278" y="229"/>
                    <a:pt x="279" y="230"/>
                    <a:pt x="280" y="231"/>
                  </a:cubicBezTo>
                  <a:cubicBezTo>
                    <a:pt x="280" y="241"/>
                    <a:pt x="280" y="241"/>
                    <a:pt x="280" y="241"/>
                  </a:cubicBezTo>
                  <a:cubicBezTo>
                    <a:pt x="279" y="242"/>
                    <a:pt x="278" y="243"/>
                    <a:pt x="275" y="243"/>
                  </a:cubicBezTo>
                  <a:moveTo>
                    <a:pt x="74" y="231"/>
                  </a:moveTo>
                  <a:cubicBezTo>
                    <a:pt x="73" y="230"/>
                    <a:pt x="71" y="229"/>
                    <a:pt x="70" y="229"/>
                  </a:cubicBezTo>
                  <a:cubicBezTo>
                    <a:pt x="67" y="229"/>
                    <a:pt x="66" y="231"/>
                    <a:pt x="66" y="235"/>
                  </a:cubicBezTo>
                  <a:cubicBezTo>
                    <a:pt x="66" y="248"/>
                    <a:pt x="66" y="248"/>
                    <a:pt x="66" y="248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0" y="224"/>
                    <a:pt x="60" y="224"/>
                    <a:pt x="60" y="224"/>
                  </a:cubicBezTo>
                  <a:cubicBezTo>
                    <a:pt x="66" y="224"/>
                    <a:pt x="66" y="224"/>
                    <a:pt x="66" y="224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67" y="224"/>
                    <a:pt x="69" y="223"/>
                    <a:pt x="71" y="223"/>
                  </a:cubicBezTo>
                  <a:cubicBezTo>
                    <a:pt x="73" y="223"/>
                    <a:pt x="74" y="224"/>
                    <a:pt x="76" y="225"/>
                  </a:cubicBezTo>
                  <a:lnTo>
                    <a:pt x="74" y="231"/>
                  </a:lnTo>
                  <a:close/>
                  <a:moveTo>
                    <a:pt x="26" y="224"/>
                  </a:moveTo>
                  <a:cubicBezTo>
                    <a:pt x="32" y="224"/>
                    <a:pt x="32" y="224"/>
                    <a:pt x="32" y="224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0" y="248"/>
                    <a:pt x="20" y="248"/>
                    <a:pt x="20" y="248"/>
                  </a:cubicBezTo>
                  <a:cubicBezTo>
                    <a:pt x="17" y="238"/>
                    <a:pt x="17" y="238"/>
                    <a:pt x="17" y="238"/>
                  </a:cubicBezTo>
                  <a:cubicBezTo>
                    <a:pt x="17" y="236"/>
                    <a:pt x="16" y="234"/>
                    <a:pt x="16" y="233"/>
                  </a:cubicBezTo>
                  <a:cubicBezTo>
                    <a:pt x="16" y="234"/>
                    <a:pt x="15" y="237"/>
                    <a:pt x="15" y="238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6" y="224"/>
                    <a:pt x="6" y="224"/>
                    <a:pt x="6" y="22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9" y="234"/>
                    <a:pt x="9" y="237"/>
                    <a:pt x="10" y="239"/>
                  </a:cubicBezTo>
                  <a:cubicBezTo>
                    <a:pt x="10" y="237"/>
                    <a:pt x="11" y="234"/>
                    <a:pt x="11" y="233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9" y="224"/>
                    <a:pt x="19" y="224"/>
                    <a:pt x="19" y="224"/>
                  </a:cubicBezTo>
                  <a:cubicBezTo>
                    <a:pt x="21" y="233"/>
                    <a:pt x="21" y="233"/>
                    <a:pt x="21" y="233"/>
                  </a:cubicBezTo>
                  <a:cubicBezTo>
                    <a:pt x="22" y="234"/>
                    <a:pt x="22" y="237"/>
                    <a:pt x="23" y="239"/>
                  </a:cubicBezTo>
                  <a:cubicBezTo>
                    <a:pt x="23" y="237"/>
                    <a:pt x="24" y="235"/>
                    <a:pt x="24" y="233"/>
                  </a:cubicBezTo>
                  <a:lnTo>
                    <a:pt x="26" y="224"/>
                  </a:lnTo>
                  <a:close/>
                  <a:moveTo>
                    <a:pt x="45" y="223"/>
                  </a:moveTo>
                  <a:cubicBezTo>
                    <a:pt x="38" y="223"/>
                    <a:pt x="34" y="229"/>
                    <a:pt x="34" y="236"/>
                  </a:cubicBezTo>
                  <a:cubicBezTo>
                    <a:pt x="34" y="243"/>
                    <a:pt x="38" y="249"/>
                    <a:pt x="45" y="249"/>
                  </a:cubicBezTo>
                  <a:cubicBezTo>
                    <a:pt x="51" y="249"/>
                    <a:pt x="56" y="243"/>
                    <a:pt x="56" y="236"/>
                  </a:cubicBezTo>
                  <a:cubicBezTo>
                    <a:pt x="56" y="229"/>
                    <a:pt x="51" y="223"/>
                    <a:pt x="45" y="223"/>
                  </a:cubicBezTo>
                  <a:moveTo>
                    <a:pt x="45" y="243"/>
                  </a:moveTo>
                  <a:cubicBezTo>
                    <a:pt x="42" y="243"/>
                    <a:pt x="40" y="240"/>
                    <a:pt x="40" y="236"/>
                  </a:cubicBezTo>
                  <a:cubicBezTo>
                    <a:pt x="40" y="232"/>
                    <a:pt x="42" y="229"/>
                    <a:pt x="45" y="229"/>
                  </a:cubicBezTo>
                  <a:cubicBezTo>
                    <a:pt x="48" y="229"/>
                    <a:pt x="50" y="232"/>
                    <a:pt x="50" y="236"/>
                  </a:cubicBezTo>
                  <a:cubicBezTo>
                    <a:pt x="50" y="240"/>
                    <a:pt x="48" y="243"/>
                    <a:pt x="45" y="243"/>
                  </a:cubicBezTo>
                  <a:moveTo>
                    <a:pt x="250" y="231"/>
                  </a:moveTo>
                  <a:cubicBezTo>
                    <a:pt x="249" y="230"/>
                    <a:pt x="247" y="229"/>
                    <a:pt x="246" y="229"/>
                  </a:cubicBezTo>
                  <a:cubicBezTo>
                    <a:pt x="243" y="229"/>
                    <a:pt x="242" y="231"/>
                    <a:pt x="242" y="235"/>
                  </a:cubicBezTo>
                  <a:cubicBezTo>
                    <a:pt x="242" y="248"/>
                    <a:pt x="242" y="248"/>
                    <a:pt x="242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24"/>
                    <a:pt x="235" y="224"/>
                    <a:pt x="235" y="224"/>
                  </a:cubicBezTo>
                  <a:cubicBezTo>
                    <a:pt x="242" y="224"/>
                    <a:pt x="242" y="224"/>
                    <a:pt x="242" y="224"/>
                  </a:cubicBezTo>
                  <a:cubicBezTo>
                    <a:pt x="242" y="226"/>
                    <a:pt x="242" y="226"/>
                    <a:pt x="242" y="226"/>
                  </a:cubicBezTo>
                  <a:cubicBezTo>
                    <a:pt x="243" y="224"/>
                    <a:pt x="245" y="223"/>
                    <a:pt x="247" y="223"/>
                  </a:cubicBezTo>
                  <a:cubicBezTo>
                    <a:pt x="249" y="223"/>
                    <a:pt x="250" y="224"/>
                    <a:pt x="251" y="225"/>
                  </a:cubicBezTo>
                  <a:lnTo>
                    <a:pt x="250" y="231"/>
                  </a:lnTo>
                  <a:close/>
                  <a:moveTo>
                    <a:pt x="202" y="224"/>
                  </a:moveTo>
                  <a:cubicBezTo>
                    <a:pt x="208" y="224"/>
                    <a:pt x="208" y="224"/>
                    <a:pt x="208" y="224"/>
                  </a:cubicBezTo>
                  <a:cubicBezTo>
                    <a:pt x="201" y="248"/>
                    <a:pt x="201" y="248"/>
                    <a:pt x="201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3" y="238"/>
                    <a:pt x="193" y="238"/>
                    <a:pt x="193" y="238"/>
                  </a:cubicBezTo>
                  <a:cubicBezTo>
                    <a:pt x="193" y="236"/>
                    <a:pt x="192" y="234"/>
                    <a:pt x="192" y="233"/>
                  </a:cubicBezTo>
                  <a:cubicBezTo>
                    <a:pt x="192" y="234"/>
                    <a:pt x="191" y="237"/>
                    <a:pt x="191" y="238"/>
                  </a:cubicBezTo>
                  <a:cubicBezTo>
                    <a:pt x="188" y="248"/>
                    <a:pt x="188" y="248"/>
                    <a:pt x="188" y="248"/>
                  </a:cubicBezTo>
                  <a:cubicBezTo>
                    <a:pt x="183" y="248"/>
                    <a:pt x="183" y="248"/>
                    <a:pt x="183" y="248"/>
                  </a:cubicBezTo>
                  <a:cubicBezTo>
                    <a:pt x="183" y="248"/>
                    <a:pt x="183" y="248"/>
                    <a:pt x="183" y="248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4" y="233"/>
                    <a:pt x="184" y="233"/>
                    <a:pt x="184" y="233"/>
                  </a:cubicBezTo>
                  <a:cubicBezTo>
                    <a:pt x="185" y="234"/>
                    <a:pt x="185" y="237"/>
                    <a:pt x="186" y="239"/>
                  </a:cubicBezTo>
                  <a:cubicBezTo>
                    <a:pt x="186" y="237"/>
                    <a:pt x="187" y="234"/>
                    <a:pt x="187" y="233"/>
                  </a:cubicBezTo>
                  <a:cubicBezTo>
                    <a:pt x="190" y="224"/>
                    <a:pt x="190" y="224"/>
                    <a:pt x="190" y="224"/>
                  </a:cubicBezTo>
                  <a:cubicBezTo>
                    <a:pt x="195" y="224"/>
                    <a:pt x="195" y="224"/>
                    <a:pt x="195" y="224"/>
                  </a:cubicBezTo>
                  <a:cubicBezTo>
                    <a:pt x="197" y="233"/>
                    <a:pt x="197" y="233"/>
                    <a:pt x="197" y="233"/>
                  </a:cubicBezTo>
                  <a:cubicBezTo>
                    <a:pt x="198" y="234"/>
                    <a:pt x="198" y="237"/>
                    <a:pt x="199" y="239"/>
                  </a:cubicBezTo>
                  <a:cubicBezTo>
                    <a:pt x="199" y="237"/>
                    <a:pt x="200" y="235"/>
                    <a:pt x="200" y="233"/>
                  </a:cubicBezTo>
                  <a:lnTo>
                    <a:pt x="202" y="224"/>
                  </a:lnTo>
                  <a:close/>
                  <a:moveTo>
                    <a:pt x="221" y="223"/>
                  </a:moveTo>
                  <a:cubicBezTo>
                    <a:pt x="214" y="223"/>
                    <a:pt x="209" y="229"/>
                    <a:pt x="209" y="236"/>
                  </a:cubicBezTo>
                  <a:cubicBezTo>
                    <a:pt x="209" y="243"/>
                    <a:pt x="214" y="249"/>
                    <a:pt x="221" y="249"/>
                  </a:cubicBezTo>
                  <a:cubicBezTo>
                    <a:pt x="227" y="249"/>
                    <a:pt x="232" y="243"/>
                    <a:pt x="232" y="236"/>
                  </a:cubicBezTo>
                  <a:cubicBezTo>
                    <a:pt x="232" y="229"/>
                    <a:pt x="227" y="223"/>
                    <a:pt x="221" y="223"/>
                  </a:cubicBezTo>
                  <a:moveTo>
                    <a:pt x="221" y="243"/>
                  </a:moveTo>
                  <a:cubicBezTo>
                    <a:pt x="218" y="243"/>
                    <a:pt x="216" y="240"/>
                    <a:pt x="216" y="236"/>
                  </a:cubicBezTo>
                  <a:cubicBezTo>
                    <a:pt x="216" y="232"/>
                    <a:pt x="218" y="229"/>
                    <a:pt x="221" y="229"/>
                  </a:cubicBezTo>
                  <a:cubicBezTo>
                    <a:pt x="224" y="229"/>
                    <a:pt x="225" y="232"/>
                    <a:pt x="225" y="236"/>
                  </a:cubicBezTo>
                  <a:cubicBezTo>
                    <a:pt x="225" y="240"/>
                    <a:pt x="224" y="243"/>
                    <a:pt x="221" y="243"/>
                  </a:cubicBezTo>
                  <a:moveTo>
                    <a:pt x="92" y="232"/>
                  </a:moveTo>
                  <a:cubicBezTo>
                    <a:pt x="99" y="248"/>
                    <a:pt x="99" y="248"/>
                    <a:pt x="99" y="248"/>
                  </a:cubicBezTo>
                  <a:cubicBezTo>
                    <a:pt x="93" y="248"/>
                    <a:pt x="93" y="248"/>
                    <a:pt x="93" y="248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4" y="248"/>
                    <a:pt x="84" y="248"/>
                    <a:pt x="84" y="248"/>
                  </a:cubicBezTo>
                  <a:cubicBezTo>
                    <a:pt x="78" y="248"/>
                    <a:pt x="78" y="248"/>
                    <a:pt x="78" y="24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4" y="214"/>
                    <a:pt x="84" y="214"/>
                    <a:pt x="84" y="214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5" y="232"/>
                    <a:pt x="86" y="231"/>
                    <a:pt x="87" y="230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99" y="224"/>
                    <a:pt x="99" y="224"/>
                    <a:pt x="99" y="224"/>
                  </a:cubicBezTo>
                  <a:lnTo>
                    <a:pt x="92" y="232"/>
                  </a:lnTo>
                  <a:close/>
                  <a:moveTo>
                    <a:pt x="121" y="248"/>
                  </a:moveTo>
                  <a:cubicBezTo>
                    <a:pt x="115" y="248"/>
                    <a:pt x="115" y="248"/>
                    <a:pt x="115" y="248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21" y="224"/>
                    <a:pt x="121" y="224"/>
                    <a:pt x="121" y="224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2" y="224"/>
                    <a:pt x="124" y="223"/>
                    <a:pt x="127" y="223"/>
                  </a:cubicBezTo>
                  <a:cubicBezTo>
                    <a:pt x="133" y="223"/>
                    <a:pt x="136" y="227"/>
                    <a:pt x="136" y="234"/>
                  </a:cubicBezTo>
                  <a:cubicBezTo>
                    <a:pt x="136" y="248"/>
                    <a:pt x="136" y="248"/>
                    <a:pt x="136" y="24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30" y="235"/>
                    <a:pt x="130" y="235"/>
                    <a:pt x="130" y="235"/>
                  </a:cubicBezTo>
                  <a:cubicBezTo>
                    <a:pt x="130" y="231"/>
                    <a:pt x="128" y="229"/>
                    <a:pt x="125" y="229"/>
                  </a:cubicBezTo>
                  <a:cubicBezTo>
                    <a:pt x="122" y="229"/>
                    <a:pt x="121" y="231"/>
                    <a:pt x="121" y="235"/>
                  </a:cubicBezTo>
                  <a:lnTo>
                    <a:pt x="121" y="248"/>
                  </a:lnTo>
                  <a:close/>
                  <a:moveTo>
                    <a:pt x="155" y="226"/>
                  </a:moveTo>
                  <a:cubicBezTo>
                    <a:pt x="154" y="224"/>
                    <a:pt x="152" y="223"/>
                    <a:pt x="150" y="223"/>
                  </a:cubicBezTo>
                  <a:cubicBezTo>
                    <a:pt x="144" y="223"/>
                    <a:pt x="140" y="228"/>
                    <a:pt x="140" y="236"/>
                  </a:cubicBezTo>
                  <a:cubicBezTo>
                    <a:pt x="140" y="244"/>
                    <a:pt x="144" y="249"/>
                    <a:pt x="149" y="249"/>
                  </a:cubicBezTo>
                  <a:cubicBezTo>
                    <a:pt x="152" y="249"/>
                    <a:pt x="153" y="248"/>
                    <a:pt x="155" y="246"/>
                  </a:cubicBezTo>
                  <a:cubicBezTo>
                    <a:pt x="155" y="247"/>
                    <a:pt x="155" y="247"/>
                    <a:pt x="155" y="247"/>
                  </a:cubicBezTo>
                  <a:cubicBezTo>
                    <a:pt x="155" y="250"/>
                    <a:pt x="155" y="253"/>
                    <a:pt x="147" y="254"/>
                  </a:cubicBezTo>
                  <a:cubicBezTo>
                    <a:pt x="147" y="254"/>
                    <a:pt x="147" y="254"/>
                    <a:pt x="147" y="254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7" y="258"/>
                    <a:pt x="161" y="254"/>
                    <a:pt x="161" y="246"/>
                  </a:cubicBezTo>
                  <a:cubicBezTo>
                    <a:pt x="161" y="224"/>
                    <a:pt x="161" y="224"/>
                    <a:pt x="161" y="224"/>
                  </a:cubicBezTo>
                  <a:cubicBezTo>
                    <a:pt x="155" y="224"/>
                    <a:pt x="155" y="224"/>
                    <a:pt x="155" y="224"/>
                  </a:cubicBezTo>
                  <a:lnTo>
                    <a:pt x="155" y="226"/>
                  </a:lnTo>
                  <a:close/>
                  <a:moveTo>
                    <a:pt x="155" y="231"/>
                  </a:moveTo>
                  <a:cubicBezTo>
                    <a:pt x="155" y="241"/>
                    <a:pt x="155" y="241"/>
                    <a:pt x="155" y="241"/>
                  </a:cubicBezTo>
                  <a:cubicBezTo>
                    <a:pt x="154" y="242"/>
                    <a:pt x="153" y="243"/>
                    <a:pt x="151" y="243"/>
                  </a:cubicBezTo>
                  <a:cubicBezTo>
                    <a:pt x="149" y="243"/>
                    <a:pt x="146" y="242"/>
                    <a:pt x="146" y="236"/>
                  </a:cubicBezTo>
                  <a:cubicBezTo>
                    <a:pt x="146" y="230"/>
                    <a:pt x="149" y="229"/>
                    <a:pt x="151" y="229"/>
                  </a:cubicBezTo>
                  <a:cubicBezTo>
                    <a:pt x="153" y="229"/>
                    <a:pt x="154" y="230"/>
                    <a:pt x="155" y="231"/>
                  </a:cubicBezTo>
                  <a:moveTo>
                    <a:pt x="103" y="224"/>
                  </a:moveTo>
                  <a:cubicBezTo>
                    <a:pt x="109" y="224"/>
                    <a:pt x="109" y="224"/>
                    <a:pt x="109" y="224"/>
                  </a:cubicBezTo>
                  <a:cubicBezTo>
                    <a:pt x="109" y="235"/>
                    <a:pt x="109" y="235"/>
                    <a:pt x="109" y="235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03" y="248"/>
                    <a:pt x="103" y="248"/>
                    <a:pt x="103" y="248"/>
                  </a:cubicBezTo>
                  <a:lnTo>
                    <a:pt x="103" y="224"/>
                  </a:lnTo>
                  <a:close/>
                  <a:moveTo>
                    <a:pt x="109" y="217"/>
                  </a:moveTo>
                  <a:cubicBezTo>
                    <a:pt x="109" y="220"/>
                    <a:pt x="109" y="220"/>
                    <a:pt x="109" y="220"/>
                  </a:cubicBezTo>
                  <a:cubicBezTo>
                    <a:pt x="103" y="220"/>
                    <a:pt x="103" y="220"/>
                    <a:pt x="103" y="220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9" y="214"/>
                    <a:pt x="109" y="214"/>
                    <a:pt x="109" y="214"/>
                  </a:cubicBezTo>
                  <a:lnTo>
                    <a:pt x="109" y="217"/>
                  </a:lnTo>
                  <a:close/>
                  <a:moveTo>
                    <a:pt x="254" y="217"/>
                  </a:moveTo>
                  <a:cubicBezTo>
                    <a:pt x="260" y="214"/>
                    <a:pt x="260" y="214"/>
                    <a:pt x="260" y="214"/>
                  </a:cubicBezTo>
                  <a:cubicBezTo>
                    <a:pt x="260" y="236"/>
                    <a:pt x="260" y="236"/>
                    <a:pt x="260" y="236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54" y="248"/>
                    <a:pt x="254" y="248"/>
                    <a:pt x="254" y="248"/>
                  </a:cubicBezTo>
                  <a:lnTo>
                    <a:pt x="254" y="217"/>
                  </a:lnTo>
                  <a:close/>
                  <a:moveTo>
                    <a:pt x="44" y="84"/>
                  </a:moveTo>
                  <a:cubicBezTo>
                    <a:pt x="94" y="84"/>
                    <a:pt x="94" y="84"/>
                    <a:pt x="94" y="84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44" y="107"/>
                    <a:pt x="44" y="107"/>
                    <a:pt x="44" y="107"/>
                  </a:cubicBezTo>
                  <a:lnTo>
                    <a:pt x="44" y="84"/>
                  </a:lnTo>
                  <a:close/>
                  <a:moveTo>
                    <a:pt x="186" y="0"/>
                  </a:moveTo>
                  <a:cubicBezTo>
                    <a:pt x="163" y="45"/>
                    <a:pt x="163" y="45"/>
                    <a:pt x="163" y="4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397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88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EY Response - Singtel UDP RFI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291487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6" r:id="rId22"/>
    <p:sldLayoutId id="2147483687" r:id="rId23"/>
    <p:sldLayoutId id="2147483688" r:id="rId24"/>
    <p:sldLayoutId id="2147483690" r:id="rId25"/>
  </p:sldLayoutIdLst>
  <p:hf hd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EEA0EC4A-CD9B-4F39-BF6C-2348E99DBA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18985" y="6356350"/>
            <a:ext cx="365321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B99F646-A355-491B-A12B-F823898462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93416AE-B3D7-45EA-B4AE-F58248C1B8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866D0C6-ABCD-4CC1-8883-E0DFBA1AEC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68D4D07-EEFD-4B92-9638-84B13187AAED}"/>
              </a:ext>
            </a:extLst>
          </p:cNvPr>
          <p:cNvSpPr txBox="1">
            <a:spLocks/>
          </p:cNvSpPr>
          <p:nvPr userDrawn="1"/>
        </p:nvSpPr>
        <p:spPr>
          <a:xfrm>
            <a:off x="4553753" y="6471244"/>
            <a:ext cx="3084494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Confidential – All Rights Reserved – EY Consulting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70D6BB5-3891-4D3D-BF64-7CDE24DB1980}"/>
              </a:ext>
            </a:extLst>
          </p:cNvPr>
          <p:cNvSpPr txBox="1">
            <a:spLocks/>
          </p:cNvSpPr>
          <p:nvPr userDrawn="1"/>
        </p:nvSpPr>
        <p:spPr>
          <a:xfrm>
            <a:off x="616903" y="6471244"/>
            <a:ext cx="662721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GB" sz="6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74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5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</p:sldLayoutIdLst>
  <p:hf hdr="0" ftr="0" dt="0"/>
  <p:txStyles>
    <p:titleStyle>
      <a:lvl1pPr algn="l" defTabSz="742597" rtl="0" eaLnBrk="1" latinLnBrk="0" hangingPunct="1">
        <a:lnSpc>
          <a:spcPct val="85000"/>
        </a:lnSpc>
        <a:spcBef>
          <a:spcPct val="0"/>
        </a:spcBef>
        <a:buNone/>
        <a:defRPr sz="194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89613" indent="-289613" algn="l" defTabSz="74259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24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79226" indent="-289613" algn="l" defTabSz="74259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6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68839" indent="-289613" algn="l" defTabSz="74259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158452" indent="-289613" algn="l" defTabSz="74259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3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48064" indent="-289613" algn="l" defTabSz="74259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74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042142" indent="-185650" algn="l" defTabSz="742597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6pPr>
      <a:lvl7pPr marL="2413440" indent="-185650" algn="l" defTabSz="742597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7pPr>
      <a:lvl8pPr marL="2784740" indent="-185650" algn="l" defTabSz="742597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8pPr>
      <a:lvl9pPr marL="3156038" indent="-185650" algn="l" defTabSz="742597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299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597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3896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194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493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7791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090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0388" algn="l" defTabSz="742597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EY Response - Singtel UDP RFI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52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</p:sldLayoutIdLst>
  <p:hf hd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24E19-6AD8-450D-BBD1-B6D9F79A33BE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3C05B2-8AB4-4BBE-B7B0-B82FFE5D1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671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emf"/><Relationship Id="rId19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18.emf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67">
            <a:extLst>
              <a:ext uri="{FF2B5EF4-FFF2-40B4-BE49-F238E27FC236}">
                <a16:creationId xmlns:a16="http://schemas.microsoft.com/office/drawing/2014/main" id="{39B42D1E-9F97-4923-98A1-8DE41FAB6633}"/>
              </a:ext>
            </a:extLst>
          </p:cNvPr>
          <p:cNvGrpSpPr/>
          <p:nvPr/>
        </p:nvGrpSpPr>
        <p:grpSpPr>
          <a:xfrm>
            <a:off x="8149027" y="1497221"/>
            <a:ext cx="1505072" cy="1527448"/>
            <a:chOff x="3385184" y="2372205"/>
            <a:chExt cx="1505856" cy="157904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2" name="Rectangle 168">
              <a:extLst>
                <a:ext uri="{FF2B5EF4-FFF2-40B4-BE49-F238E27FC236}">
                  <a16:creationId xmlns:a16="http://schemas.microsoft.com/office/drawing/2014/main" id="{E5E78727-E6EC-4F8F-BEBC-05F34EB3CFFF}"/>
                </a:ext>
              </a:extLst>
            </p:cNvPr>
            <p:cNvSpPr/>
            <p:nvPr/>
          </p:nvSpPr>
          <p:spPr>
            <a:xfrm>
              <a:off x="3698404" y="2982984"/>
              <a:ext cx="1017434" cy="23936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defTabSz="913943">
                <a:defRPr/>
              </a:pPr>
              <a:r>
                <a:rPr lang="en-US" sz="700" b="1" kern="0" dirty="0">
                  <a:solidFill>
                    <a:srgbClr val="2E2E38"/>
                  </a:solidFill>
                  <a:latin typeface="EYInterstate Light"/>
                </a:rPr>
                <a:t>Tableau</a:t>
              </a:r>
              <a:endParaRPr lang="en-GB" sz="700" kern="0" dirty="0">
                <a:solidFill>
                  <a:srgbClr val="FFFFFF"/>
                </a:solidFill>
                <a:latin typeface="EYInterstate Light"/>
              </a:endParaRPr>
            </a:p>
          </p:txBody>
        </p:sp>
        <p:sp>
          <p:nvSpPr>
            <p:cNvPr id="123" name="Freeform 9327">
              <a:extLst>
                <a:ext uri="{FF2B5EF4-FFF2-40B4-BE49-F238E27FC236}">
                  <a16:creationId xmlns:a16="http://schemas.microsoft.com/office/drawing/2014/main" id="{64ABE63D-A89C-4FA9-B0F1-24D94A512C08}"/>
                </a:ext>
              </a:extLst>
            </p:cNvPr>
            <p:cNvSpPr/>
            <p:nvPr/>
          </p:nvSpPr>
          <p:spPr>
            <a:xfrm>
              <a:off x="3385184" y="2372205"/>
              <a:ext cx="1505856" cy="1579040"/>
            </a:xfrm>
            <a:custGeom>
              <a:avLst/>
              <a:gdLst/>
              <a:ahLst/>
              <a:cxnLst/>
              <a:rect l="0" t="0" r="0" b="0"/>
              <a:pathLst>
                <a:path w="3017521" h="3134869">
                  <a:moveTo>
                    <a:pt x="0" y="111253"/>
                  </a:moveTo>
                  <a:cubicBezTo>
                    <a:pt x="0" y="49785"/>
                    <a:pt x="49785" y="0"/>
                    <a:pt x="111252" y="0"/>
                  </a:cubicBezTo>
                  <a:lnTo>
                    <a:pt x="2906269" y="0"/>
                  </a:lnTo>
                  <a:cubicBezTo>
                    <a:pt x="2967737" y="0"/>
                    <a:pt x="3017521" y="49785"/>
                    <a:pt x="3017521" y="111253"/>
                  </a:cubicBezTo>
                  <a:lnTo>
                    <a:pt x="3017521" y="3023667"/>
                  </a:lnTo>
                  <a:cubicBezTo>
                    <a:pt x="3017521" y="3085085"/>
                    <a:pt x="2967737" y="3134869"/>
                    <a:pt x="2906269" y="3134869"/>
                  </a:cubicBezTo>
                  <a:lnTo>
                    <a:pt x="111252" y="3134869"/>
                  </a:lnTo>
                  <a:cubicBezTo>
                    <a:pt x="49785" y="3134869"/>
                    <a:pt x="0" y="3085085"/>
                    <a:pt x="0" y="3023667"/>
                  </a:cubicBezTo>
                  <a:close/>
                </a:path>
              </a:pathLst>
            </a:custGeom>
            <a:solidFill>
              <a:schemeClr val="tx1"/>
            </a:solidFill>
            <a:ln w="3175" cap="flat" cmpd="sng" algn="ctr">
              <a:solidFill>
                <a:srgbClr val="5C5B5E">
                  <a:alpha val="100000"/>
                </a:srgbClr>
              </a:solidFill>
              <a:prstDash val="solid"/>
              <a:round/>
            </a:ln>
            <a:effectLst/>
          </p:spPr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AFD82A-6A07-46A6-A8D7-BDDFE6A59162}"/>
              </a:ext>
            </a:extLst>
          </p:cNvPr>
          <p:cNvGrpSpPr/>
          <p:nvPr/>
        </p:nvGrpSpPr>
        <p:grpSpPr>
          <a:xfrm>
            <a:off x="361297" y="1036332"/>
            <a:ext cx="999939" cy="2761620"/>
            <a:chOff x="244625" y="965051"/>
            <a:chExt cx="1018803" cy="2431634"/>
          </a:xfrm>
          <a:solidFill>
            <a:schemeClr val="tx1"/>
          </a:solidFill>
        </p:grpSpPr>
        <p:pic>
          <p:nvPicPr>
            <p:cNvPr id="138" name="Graphic 137" descr="List">
              <a:extLst>
                <a:ext uri="{FF2B5EF4-FFF2-40B4-BE49-F238E27FC236}">
                  <a16:creationId xmlns:a16="http://schemas.microsoft.com/office/drawing/2014/main" id="{AA7D699A-2A5D-4705-999D-2169540D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468" y="2972199"/>
              <a:ext cx="437798" cy="424486"/>
            </a:xfrm>
            <a:prstGeom prst="rect">
              <a:avLst/>
            </a:prstGeom>
          </p:spPr>
        </p:pic>
        <p:pic>
          <p:nvPicPr>
            <p:cNvPr id="153" name="Graphic 152" descr="Database">
              <a:extLst>
                <a:ext uri="{FF2B5EF4-FFF2-40B4-BE49-F238E27FC236}">
                  <a16:creationId xmlns:a16="http://schemas.microsoft.com/office/drawing/2014/main" id="{13B9A29F-FC33-4499-AFC2-3525C415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468" y="2173823"/>
              <a:ext cx="398770" cy="398769"/>
            </a:xfrm>
            <a:prstGeom prst="rect">
              <a:avLst/>
            </a:prstGeom>
          </p:spPr>
        </p:pic>
        <p:sp>
          <p:nvSpPr>
            <p:cNvPr id="108" name="Rectangle 9184">
              <a:extLst>
                <a:ext uri="{FF2B5EF4-FFF2-40B4-BE49-F238E27FC236}">
                  <a16:creationId xmlns:a16="http://schemas.microsoft.com/office/drawing/2014/main" id="{926F60CC-06D7-4BDA-AC33-3B56DB453A9C}"/>
                </a:ext>
              </a:extLst>
            </p:cNvPr>
            <p:cNvSpPr/>
            <p:nvPr/>
          </p:nvSpPr>
          <p:spPr>
            <a:xfrm>
              <a:off x="244625" y="965051"/>
              <a:ext cx="1018803" cy="13543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defTabSz="913943">
                <a:defRPr/>
              </a:pPr>
              <a:r>
                <a:rPr lang="en-US" sz="999" b="1" kern="0" dirty="0">
                  <a:ln>
                    <a:solidFill>
                      <a:schemeClr val="bg1"/>
                    </a:solidFill>
                  </a:ln>
                  <a:solidFill>
                    <a:srgbClr val="000000"/>
                  </a:solidFill>
                  <a:latin typeface="EYInterstate Light" panose="02000506000000020004" pitchFamily="2" charset="0"/>
                </a:rPr>
                <a:t>Source Layer</a:t>
              </a:r>
            </a:p>
          </p:txBody>
        </p:sp>
      </p:grpSp>
      <p:sp>
        <p:nvSpPr>
          <p:cNvPr id="148" name="Rectangle 291">
            <a:extLst>
              <a:ext uri="{FF2B5EF4-FFF2-40B4-BE49-F238E27FC236}">
                <a16:creationId xmlns:a16="http://schemas.microsoft.com/office/drawing/2014/main" id="{29ADECE3-CA1F-4E29-B5EA-6EF6E913D020}"/>
              </a:ext>
            </a:extLst>
          </p:cNvPr>
          <p:cNvSpPr/>
          <p:nvPr/>
        </p:nvSpPr>
        <p:spPr>
          <a:xfrm>
            <a:off x="4791120" y="1592411"/>
            <a:ext cx="982761" cy="6548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GB" sz="800" kern="0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Oval 48">
            <a:extLst>
              <a:ext uri="{FF2B5EF4-FFF2-40B4-BE49-F238E27FC236}">
                <a16:creationId xmlns:a16="http://schemas.microsoft.com/office/drawing/2014/main" id="{D3B45111-FB1E-4820-91B0-3E52B5D75B0B}"/>
              </a:ext>
            </a:extLst>
          </p:cNvPr>
          <p:cNvSpPr/>
          <p:nvPr/>
        </p:nvSpPr>
        <p:spPr>
          <a:xfrm>
            <a:off x="5991293" y="2488504"/>
            <a:ext cx="228807" cy="237526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ln>
                  <a:solidFill>
                    <a:schemeClr val="bg1"/>
                  </a:solidFill>
                </a:ln>
                <a:solidFill>
                  <a:srgbClr val="333333"/>
                </a:solidFill>
                <a:latin typeface="EYInterstate" panose="02000503020000020004" pitchFamily="2" charset="0"/>
              </a:rPr>
              <a:t>2</a:t>
            </a:r>
          </a:p>
        </p:txBody>
      </p:sp>
      <p:sp>
        <p:nvSpPr>
          <p:cNvPr id="145" name="Freeform 9320">
            <a:extLst>
              <a:ext uri="{FF2B5EF4-FFF2-40B4-BE49-F238E27FC236}">
                <a16:creationId xmlns:a16="http://schemas.microsoft.com/office/drawing/2014/main" id="{8D495474-6DCB-458B-8B4C-88C86FF6EABC}"/>
              </a:ext>
            </a:extLst>
          </p:cNvPr>
          <p:cNvSpPr/>
          <p:nvPr/>
        </p:nvSpPr>
        <p:spPr>
          <a:xfrm>
            <a:off x="3037983" y="1405766"/>
            <a:ext cx="3845998" cy="1527448"/>
          </a:xfrm>
          <a:prstGeom prst="roundRect">
            <a:avLst/>
          </a:prstGeom>
          <a:solidFill>
            <a:schemeClr val="tx1"/>
          </a:solidFill>
          <a:ln w="9144" cap="flat" cmpd="sng" algn="ctr">
            <a:solidFill>
              <a:srgbClr val="5C5B5E">
                <a:alpha val="100000"/>
              </a:srgbClr>
            </a:solidFill>
            <a:prstDash val="solid"/>
            <a:round/>
          </a:ln>
          <a:effectLst/>
        </p:spPr>
        <p:txBody>
          <a:bodyPr/>
          <a:lstStyle/>
          <a:p>
            <a:pPr defTabSz="913943"/>
            <a:endParaRPr lang="en-US" sz="1799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EYInterstate Light"/>
            </a:endParaRPr>
          </a:p>
        </p:txBody>
      </p:sp>
      <p:cxnSp>
        <p:nvCxnSpPr>
          <p:cNvPr id="155" name="Straight Arrow Connector 356">
            <a:extLst>
              <a:ext uri="{FF2B5EF4-FFF2-40B4-BE49-F238E27FC236}">
                <a16:creationId xmlns:a16="http://schemas.microsoft.com/office/drawing/2014/main" id="{676B9BA8-4942-4547-B815-B707FC3E314D}"/>
              </a:ext>
            </a:extLst>
          </p:cNvPr>
          <p:cNvCxnSpPr>
            <a:cxnSpLocks/>
            <a:stCxn id="251" idx="3"/>
          </p:cNvCxnSpPr>
          <p:nvPr/>
        </p:nvCxnSpPr>
        <p:spPr>
          <a:xfrm flipV="1">
            <a:off x="3626609" y="2225563"/>
            <a:ext cx="296692" cy="5988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sp>
        <p:nvSpPr>
          <p:cNvPr id="159" name="Rectangle 291">
            <a:extLst>
              <a:ext uri="{FF2B5EF4-FFF2-40B4-BE49-F238E27FC236}">
                <a16:creationId xmlns:a16="http://schemas.microsoft.com/office/drawing/2014/main" id="{ABC3E760-9F9D-4395-A5F3-44608DB20E64}"/>
              </a:ext>
            </a:extLst>
          </p:cNvPr>
          <p:cNvSpPr/>
          <p:nvPr/>
        </p:nvSpPr>
        <p:spPr>
          <a:xfrm>
            <a:off x="-2051667" y="8295875"/>
            <a:ext cx="911070" cy="169864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GB" sz="800" kern="0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8" name="Straight Arrow Connector 356">
            <a:extLst>
              <a:ext uri="{FF2B5EF4-FFF2-40B4-BE49-F238E27FC236}">
                <a16:creationId xmlns:a16="http://schemas.microsoft.com/office/drawing/2014/main" id="{DF697E37-CE1B-4369-8ABA-7670033DE38D}"/>
              </a:ext>
            </a:extLst>
          </p:cNvPr>
          <p:cNvCxnSpPr>
            <a:cxnSpLocks/>
            <a:stCxn id="196" idx="3"/>
          </p:cNvCxnSpPr>
          <p:nvPr/>
        </p:nvCxnSpPr>
        <p:spPr>
          <a:xfrm>
            <a:off x="6627276" y="2247712"/>
            <a:ext cx="1571502" cy="0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cxnSp>
        <p:nvCxnSpPr>
          <p:cNvPr id="99" name="Straight Arrow Connector 356">
            <a:extLst>
              <a:ext uri="{FF2B5EF4-FFF2-40B4-BE49-F238E27FC236}">
                <a16:creationId xmlns:a16="http://schemas.microsoft.com/office/drawing/2014/main" id="{B29376FF-0F6E-4680-9770-D9B93F3906DE}"/>
              </a:ext>
            </a:extLst>
          </p:cNvPr>
          <p:cNvCxnSpPr>
            <a:cxnSpLocks/>
          </p:cNvCxnSpPr>
          <p:nvPr/>
        </p:nvCxnSpPr>
        <p:spPr>
          <a:xfrm flipV="1">
            <a:off x="1447800" y="3642877"/>
            <a:ext cx="270444" cy="7103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2"/>
            </a:solidFill>
            <a:prstDash val="solid"/>
            <a:tailEnd type="triangle"/>
          </a:ln>
          <a:effectLst/>
        </p:spPr>
      </p:cxnSp>
      <p:cxnSp>
        <p:nvCxnSpPr>
          <p:cNvPr id="117" name="Straight Arrow Connector 356">
            <a:extLst>
              <a:ext uri="{FF2B5EF4-FFF2-40B4-BE49-F238E27FC236}">
                <a16:creationId xmlns:a16="http://schemas.microsoft.com/office/drawing/2014/main" id="{24C04909-D956-47E4-9815-34BA5F7C2D07}"/>
              </a:ext>
            </a:extLst>
          </p:cNvPr>
          <p:cNvCxnSpPr>
            <a:cxnSpLocks/>
          </p:cNvCxnSpPr>
          <p:nvPr/>
        </p:nvCxnSpPr>
        <p:spPr>
          <a:xfrm>
            <a:off x="1451023" y="2319245"/>
            <a:ext cx="241995" cy="0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sp>
        <p:nvSpPr>
          <p:cNvPr id="135" name="TextBox 312">
            <a:extLst>
              <a:ext uri="{FF2B5EF4-FFF2-40B4-BE49-F238E27FC236}">
                <a16:creationId xmlns:a16="http://schemas.microsoft.com/office/drawing/2014/main" id="{BF932534-E8B6-4720-BD9A-6034F1BA7159}"/>
              </a:ext>
            </a:extLst>
          </p:cNvPr>
          <p:cNvSpPr txBox="1"/>
          <p:nvPr/>
        </p:nvSpPr>
        <p:spPr>
          <a:xfrm>
            <a:off x="4316921" y="5459069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Air Flow</a:t>
            </a:r>
          </a:p>
        </p:txBody>
      </p:sp>
      <p:sp>
        <p:nvSpPr>
          <p:cNvPr id="136" name="TextBox 312">
            <a:extLst>
              <a:ext uri="{FF2B5EF4-FFF2-40B4-BE49-F238E27FC236}">
                <a16:creationId xmlns:a16="http://schemas.microsoft.com/office/drawing/2014/main" id="{E7BC86BC-CFF1-4397-B16E-818864B11580}"/>
              </a:ext>
            </a:extLst>
          </p:cNvPr>
          <p:cNvSpPr txBox="1"/>
          <p:nvPr/>
        </p:nvSpPr>
        <p:spPr>
          <a:xfrm>
            <a:off x="6203506" y="5447264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Azure DevOps </a:t>
            </a:r>
          </a:p>
        </p:txBody>
      </p:sp>
      <p:sp>
        <p:nvSpPr>
          <p:cNvPr id="137" name="TextBox 312">
            <a:extLst>
              <a:ext uri="{FF2B5EF4-FFF2-40B4-BE49-F238E27FC236}">
                <a16:creationId xmlns:a16="http://schemas.microsoft.com/office/drawing/2014/main" id="{C273463D-44C9-4E82-B28C-E982B49800B0}"/>
              </a:ext>
            </a:extLst>
          </p:cNvPr>
          <p:cNvSpPr txBox="1"/>
          <p:nvPr/>
        </p:nvSpPr>
        <p:spPr>
          <a:xfrm>
            <a:off x="8145338" y="5113079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Informatica Axon/EDC</a:t>
            </a:r>
          </a:p>
        </p:txBody>
      </p:sp>
      <p:pic>
        <p:nvPicPr>
          <p:cNvPr id="139" name="Picture 2" descr="Image result for azure devops icon">
            <a:extLst>
              <a:ext uri="{FF2B5EF4-FFF2-40B4-BE49-F238E27FC236}">
                <a16:creationId xmlns:a16="http://schemas.microsoft.com/office/drawing/2014/main" id="{A0D91997-47F3-41B7-86DA-B0E073D5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644" y="5476621"/>
            <a:ext cx="135028" cy="14428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6" name="TextBox 312">
            <a:extLst>
              <a:ext uri="{FF2B5EF4-FFF2-40B4-BE49-F238E27FC236}">
                <a16:creationId xmlns:a16="http://schemas.microsoft.com/office/drawing/2014/main" id="{27E44DB9-876E-4D63-AA9E-E70367794080}"/>
              </a:ext>
            </a:extLst>
          </p:cNvPr>
          <p:cNvSpPr txBox="1"/>
          <p:nvPr/>
        </p:nvSpPr>
        <p:spPr>
          <a:xfrm>
            <a:off x="4311245" y="5098832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Log Analytics </a:t>
            </a: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AA9DC18E-E0D5-4E07-B36F-2CFFC1601A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526" y="5117900"/>
            <a:ext cx="135028" cy="16372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62" name="TextBox 312">
            <a:extLst>
              <a:ext uri="{FF2B5EF4-FFF2-40B4-BE49-F238E27FC236}">
                <a16:creationId xmlns:a16="http://schemas.microsoft.com/office/drawing/2014/main" id="{83639B25-6404-4A80-829A-BD08B01541A1}"/>
              </a:ext>
            </a:extLst>
          </p:cNvPr>
          <p:cNvSpPr txBox="1"/>
          <p:nvPr/>
        </p:nvSpPr>
        <p:spPr>
          <a:xfrm>
            <a:off x="6223668" y="5101676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Azure Monitor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612736B7-B67A-4699-BAE9-2CFB59A476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04" y="5136739"/>
            <a:ext cx="135028" cy="16372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64" name="Rectangle 9540">
            <a:extLst>
              <a:ext uri="{FF2B5EF4-FFF2-40B4-BE49-F238E27FC236}">
                <a16:creationId xmlns:a16="http://schemas.microsoft.com/office/drawing/2014/main" id="{7B31AC3E-D15C-4C39-AE18-CA0A8D176D1F}"/>
              </a:ext>
            </a:extLst>
          </p:cNvPr>
          <p:cNvSpPr/>
          <p:nvPr/>
        </p:nvSpPr>
        <p:spPr>
          <a:xfrm>
            <a:off x="8158803" y="4940272"/>
            <a:ext cx="1460602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Metadata &amp; Data Governance</a:t>
            </a:r>
          </a:p>
        </p:txBody>
      </p:sp>
      <p:sp>
        <p:nvSpPr>
          <p:cNvPr id="165" name="Rectangle 9540">
            <a:extLst>
              <a:ext uri="{FF2B5EF4-FFF2-40B4-BE49-F238E27FC236}">
                <a16:creationId xmlns:a16="http://schemas.microsoft.com/office/drawing/2014/main" id="{FB5203E0-251C-4B8B-9C9F-2846AC346F83}"/>
              </a:ext>
            </a:extLst>
          </p:cNvPr>
          <p:cNvSpPr/>
          <p:nvPr/>
        </p:nvSpPr>
        <p:spPr>
          <a:xfrm>
            <a:off x="4376323" y="4988077"/>
            <a:ext cx="1090869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Log Management </a:t>
            </a:r>
          </a:p>
        </p:txBody>
      </p:sp>
      <p:sp>
        <p:nvSpPr>
          <p:cNvPr id="166" name="Rectangle 9540">
            <a:extLst>
              <a:ext uri="{FF2B5EF4-FFF2-40B4-BE49-F238E27FC236}">
                <a16:creationId xmlns:a16="http://schemas.microsoft.com/office/drawing/2014/main" id="{0174A0DF-4940-4E6B-9049-8A858B7BCD0D}"/>
              </a:ext>
            </a:extLst>
          </p:cNvPr>
          <p:cNvSpPr/>
          <p:nvPr/>
        </p:nvSpPr>
        <p:spPr>
          <a:xfrm>
            <a:off x="6278016" y="4976538"/>
            <a:ext cx="1090869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 Monitoring</a:t>
            </a:r>
          </a:p>
        </p:txBody>
      </p:sp>
      <p:sp>
        <p:nvSpPr>
          <p:cNvPr id="167" name="Rectangle 9540">
            <a:extLst>
              <a:ext uri="{FF2B5EF4-FFF2-40B4-BE49-F238E27FC236}">
                <a16:creationId xmlns:a16="http://schemas.microsoft.com/office/drawing/2014/main" id="{F866329D-8626-42D9-83ED-BFC5D683E637}"/>
              </a:ext>
            </a:extLst>
          </p:cNvPr>
          <p:cNvSpPr/>
          <p:nvPr/>
        </p:nvSpPr>
        <p:spPr>
          <a:xfrm>
            <a:off x="4319450" y="5336855"/>
            <a:ext cx="1877815" cy="12770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Job Scheduling &amp; Error Handling</a:t>
            </a:r>
          </a:p>
        </p:txBody>
      </p:sp>
      <p:sp>
        <p:nvSpPr>
          <p:cNvPr id="171" name="Rectangle 9540">
            <a:extLst>
              <a:ext uri="{FF2B5EF4-FFF2-40B4-BE49-F238E27FC236}">
                <a16:creationId xmlns:a16="http://schemas.microsoft.com/office/drawing/2014/main" id="{07D02EF9-089E-436D-BDCC-A047D9105B22}"/>
              </a:ext>
            </a:extLst>
          </p:cNvPr>
          <p:cNvSpPr/>
          <p:nvPr/>
        </p:nvSpPr>
        <p:spPr>
          <a:xfrm>
            <a:off x="6286592" y="5320892"/>
            <a:ext cx="1518322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 Version Control</a:t>
            </a:r>
          </a:p>
        </p:txBody>
      </p:sp>
      <p:sp>
        <p:nvSpPr>
          <p:cNvPr id="177" name="TextBox 312">
            <a:extLst>
              <a:ext uri="{FF2B5EF4-FFF2-40B4-BE49-F238E27FC236}">
                <a16:creationId xmlns:a16="http://schemas.microsoft.com/office/drawing/2014/main" id="{C413AACF-49CB-47D3-A8CE-38FCE2CE4C02}"/>
              </a:ext>
            </a:extLst>
          </p:cNvPr>
          <p:cNvSpPr txBox="1"/>
          <p:nvPr/>
        </p:nvSpPr>
        <p:spPr>
          <a:xfrm>
            <a:off x="2351775" y="5459069"/>
            <a:ext cx="1841725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   AD                              Key Vault</a:t>
            </a:r>
          </a:p>
        </p:txBody>
      </p:sp>
      <p:sp>
        <p:nvSpPr>
          <p:cNvPr id="179" name="Rectangle 9540">
            <a:extLst>
              <a:ext uri="{FF2B5EF4-FFF2-40B4-BE49-F238E27FC236}">
                <a16:creationId xmlns:a16="http://schemas.microsoft.com/office/drawing/2014/main" id="{ADCD4C1D-13BA-4649-A379-EFD56D61C42E}"/>
              </a:ext>
            </a:extLst>
          </p:cNvPr>
          <p:cNvSpPr/>
          <p:nvPr/>
        </p:nvSpPr>
        <p:spPr>
          <a:xfrm>
            <a:off x="2416404" y="5324219"/>
            <a:ext cx="1768168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333333"/>
                </a:solidFill>
                <a:latin typeface="EYInterstate Light"/>
              </a:rPr>
              <a:t>Security</a:t>
            </a:r>
          </a:p>
        </p:txBody>
      </p:sp>
      <p:sp>
        <p:nvSpPr>
          <p:cNvPr id="180" name="TextBox 312">
            <a:extLst>
              <a:ext uri="{FF2B5EF4-FFF2-40B4-BE49-F238E27FC236}">
                <a16:creationId xmlns:a16="http://schemas.microsoft.com/office/drawing/2014/main" id="{8B85A638-45B9-40F1-AE32-196DBE875E65}"/>
              </a:ext>
            </a:extLst>
          </p:cNvPr>
          <p:cNvSpPr txBox="1"/>
          <p:nvPr/>
        </p:nvSpPr>
        <p:spPr>
          <a:xfrm>
            <a:off x="2372369" y="5098832"/>
            <a:ext cx="1841726" cy="21814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defTabSz="913486"/>
            <a:r>
              <a:rPr lang="en-US" dirty="0">
                <a:ln>
                  <a:solidFill>
                    <a:schemeClr val="bg1"/>
                  </a:solidFill>
                </a:ln>
                <a:latin typeface="EYInterstate Light"/>
              </a:rPr>
              <a:t>Custom Code will be implemented </a:t>
            </a:r>
          </a:p>
        </p:txBody>
      </p:sp>
      <p:sp>
        <p:nvSpPr>
          <p:cNvPr id="181" name="Rectangle 9540">
            <a:extLst>
              <a:ext uri="{FF2B5EF4-FFF2-40B4-BE49-F238E27FC236}">
                <a16:creationId xmlns:a16="http://schemas.microsoft.com/office/drawing/2014/main" id="{D5871DF1-1F3F-4D23-94BE-D50FE02ED3C2}"/>
              </a:ext>
            </a:extLst>
          </p:cNvPr>
          <p:cNvSpPr/>
          <p:nvPr/>
        </p:nvSpPr>
        <p:spPr>
          <a:xfrm>
            <a:off x="2426992" y="4980532"/>
            <a:ext cx="1090869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/>
              </a:rPr>
              <a:t>Data Quality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0F621EF3-BBB8-4DA1-B945-E7854F236A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407" y="5492945"/>
            <a:ext cx="135028" cy="1503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782EC640-BD54-4BD2-8EAE-262DB087E9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8500" l="10000" r="90000">
                        <a14:foregroundMark x1="81500" y1="86000" x2="81500" y2="86000"/>
                        <a14:foregroundMark x1="78000" y1="84500" x2="78000" y2="84500"/>
                        <a14:foregroundMark x1="56500" y1="92500" x2="56500" y2="92500"/>
                        <a14:foregroundMark x1="48500" y1="4000" x2="48500" y2="4000"/>
                        <a14:foregroundMark x1="57500" y1="96000" x2="57500" y2="96000"/>
                        <a14:foregroundMark x1="45000" y1="98500" x2="45000" y2="9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302" y="5496281"/>
            <a:ext cx="140751" cy="1503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37" name="Oval 48">
            <a:extLst>
              <a:ext uri="{FF2B5EF4-FFF2-40B4-BE49-F238E27FC236}">
                <a16:creationId xmlns:a16="http://schemas.microsoft.com/office/drawing/2014/main" id="{4D35FDE4-0EB2-4105-B38F-7F8BB70F1F37}"/>
              </a:ext>
            </a:extLst>
          </p:cNvPr>
          <p:cNvSpPr/>
          <p:nvPr/>
        </p:nvSpPr>
        <p:spPr>
          <a:xfrm>
            <a:off x="3001522" y="5429632"/>
            <a:ext cx="228807" cy="233001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ln>
                  <a:solidFill>
                    <a:schemeClr val="bg1"/>
                  </a:solidFill>
                </a:ln>
                <a:solidFill>
                  <a:srgbClr val="333333"/>
                </a:solidFill>
                <a:latin typeface="EYInterstate" panose="02000503020000020004" pitchFamily="2" charset="0"/>
              </a:rPr>
              <a:t>6</a:t>
            </a:r>
          </a:p>
        </p:txBody>
      </p:sp>
      <p:sp>
        <p:nvSpPr>
          <p:cNvPr id="238" name="Oval 48">
            <a:extLst>
              <a:ext uri="{FF2B5EF4-FFF2-40B4-BE49-F238E27FC236}">
                <a16:creationId xmlns:a16="http://schemas.microsoft.com/office/drawing/2014/main" id="{27840284-B6FD-49EF-B161-6E153D4BADBD}"/>
              </a:ext>
            </a:extLst>
          </p:cNvPr>
          <p:cNvSpPr/>
          <p:nvPr/>
        </p:nvSpPr>
        <p:spPr>
          <a:xfrm>
            <a:off x="7619976" y="5039421"/>
            <a:ext cx="228807" cy="233001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ln>
                  <a:solidFill>
                    <a:schemeClr val="bg1"/>
                  </a:solidFill>
                </a:ln>
                <a:solidFill>
                  <a:srgbClr val="333333"/>
                </a:solidFill>
                <a:latin typeface="EYInterstate" panose="02000503020000020004" pitchFamily="2" charset="0"/>
              </a:rPr>
              <a:t>7</a:t>
            </a:r>
          </a:p>
        </p:txBody>
      </p:sp>
      <p:sp>
        <p:nvSpPr>
          <p:cNvPr id="239" name="Oval 48">
            <a:extLst>
              <a:ext uri="{FF2B5EF4-FFF2-40B4-BE49-F238E27FC236}">
                <a16:creationId xmlns:a16="http://schemas.microsoft.com/office/drawing/2014/main" id="{B2D634B0-9C18-476F-9681-ECE48C8013AE}"/>
              </a:ext>
            </a:extLst>
          </p:cNvPr>
          <p:cNvSpPr/>
          <p:nvPr/>
        </p:nvSpPr>
        <p:spPr>
          <a:xfrm>
            <a:off x="8373938" y="5398170"/>
            <a:ext cx="228807" cy="233001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ln>
                  <a:solidFill>
                    <a:schemeClr val="bg1"/>
                  </a:solidFill>
                </a:ln>
                <a:solidFill>
                  <a:srgbClr val="333333"/>
                </a:solidFill>
                <a:latin typeface="EYInterstate" panose="02000503020000020004" pitchFamily="2" charset="0"/>
              </a:rPr>
              <a:t>8</a:t>
            </a:r>
          </a:p>
        </p:txBody>
      </p:sp>
      <p:pic>
        <p:nvPicPr>
          <p:cNvPr id="130" name="Picture 2" descr="Azure Data Platform Landscape">
            <a:extLst>
              <a:ext uri="{FF2B5EF4-FFF2-40B4-BE49-F238E27FC236}">
                <a16:creationId xmlns:a16="http://schemas.microsoft.com/office/drawing/2014/main" id="{9F222EDE-8AEF-49FB-917D-F0B451B5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398" y="5120823"/>
            <a:ext cx="263395" cy="2064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4" name="Rectangle 9540">
            <a:extLst>
              <a:ext uri="{FF2B5EF4-FFF2-40B4-BE49-F238E27FC236}">
                <a16:creationId xmlns:a16="http://schemas.microsoft.com/office/drawing/2014/main" id="{B3C83D22-E63A-4165-B684-8FB12CC6018F}"/>
              </a:ext>
            </a:extLst>
          </p:cNvPr>
          <p:cNvSpPr/>
          <p:nvPr/>
        </p:nvSpPr>
        <p:spPr>
          <a:xfrm>
            <a:off x="1714286" y="2361043"/>
            <a:ext cx="689891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ADF </a:t>
            </a:r>
          </a:p>
          <a:p>
            <a:pPr algn="ctr"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Pipeline for Batch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2819D-79E0-4CE0-9DAA-E413CAC755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7079" y="5449149"/>
            <a:ext cx="175025" cy="156001"/>
          </a:xfrm>
          <a:prstGeom prst="rect">
            <a:avLst/>
          </a:prstGeom>
        </p:spPr>
      </p:pic>
      <p:sp>
        <p:nvSpPr>
          <p:cNvPr id="257" name="Rectangle 9540">
            <a:extLst>
              <a:ext uri="{FF2B5EF4-FFF2-40B4-BE49-F238E27FC236}">
                <a16:creationId xmlns:a16="http://schemas.microsoft.com/office/drawing/2014/main" id="{AAED80E1-C730-4C88-A5E4-29B47C946E5C}"/>
              </a:ext>
            </a:extLst>
          </p:cNvPr>
          <p:cNvSpPr/>
          <p:nvPr/>
        </p:nvSpPr>
        <p:spPr>
          <a:xfrm>
            <a:off x="8263468" y="5516783"/>
            <a:ext cx="2028552" cy="1538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999" b="1" kern="0" dirty="0">
                <a:solidFill>
                  <a:srgbClr val="000000"/>
                </a:solidFill>
                <a:latin typeface="EYInterstate Light"/>
              </a:rPr>
              <a:t>Data Observability</a:t>
            </a:r>
          </a:p>
        </p:txBody>
      </p:sp>
      <p:sp>
        <p:nvSpPr>
          <p:cNvPr id="365" name="Freeform 9016">
            <a:extLst>
              <a:ext uri="{FF2B5EF4-FFF2-40B4-BE49-F238E27FC236}">
                <a16:creationId xmlns:a16="http://schemas.microsoft.com/office/drawing/2014/main" id="{F429FCE5-CA4E-44FE-8AE7-B251E7455951}"/>
              </a:ext>
            </a:extLst>
          </p:cNvPr>
          <p:cNvSpPr/>
          <p:nvPr/>
        </p:nvSpPr>
        <p:spPr>
          <a:xfrm>
            <a:off x="2840296" y="959628"/>
            <a:ext cx="7037130" cy="3542701"/>
          </a:xfrm>
          <a:custGeom>
            <a:avLst/>
            <a:gdLst/>
            <a:ahLst/>
            <a:cxnLst/>
            <a:rect l="0" t="0" r="0" b="0"/>
            <a:pathLst>
              <a:path w="3339085" h="4700015">
                <a:moveTo>
                  <a:pt x="0" y="4700015"/>
                </a:moveTo>
                <a:lnTo>
                  <a:pt x="3339085" y="4700015"/>
                </a:lnTo>
                <a:lnTo>
                  <a:pt x="3339085" y="0"/>
                </a:lnTo>
                <a:lnTo>
                  <a:pt x="0" y="0"/>
                </a:lnTo>
                <a:lnTo>
                  <a:pt x="0" y="4700015"/>
                </a:lnTo>
                <a:close/>
              </a:path>
            </a:pathLst>
          </a:custGeom>
          <a:noFill/>
          <a:ln w="25907" cap="flat" cmpd="sng" algn="ctr">
            <a:solidFill>
              <a:srgbClr val="0070C0"/>
            </a:solidFill>
            <a:prstDash val="solid"/>
            <a:round/>
          </a:ln>
          <a:effectLst/>
        </p:spPr>
      </p:sp>
      <p:sp>
        <p:nvSpPr>
          <p:cNvPr id="341" name="Rectangle 9540">
            <a:extLst>
              <a:ext uri="{FF2B5EF4-FFF2-40B4-BE49-F238E27FC236}">
                <a16:creationId xmlns:a16="http://schemas.microsoft.com/office/drawing/2014/main" id="{9C1A503C-57DA-4ADE-9DA5-A8B9AE521E22}"/>
              </a:ext>
            </a:extLst>
          </p:cNvPr>
          <p:cNvSpPr/>
          <p:nvPr/>
        </p:nvSpPr>
        <p:spPr>
          <a:xfrm>
            <a:off x="3020467" y="1829320"/>
            <a:ext cx="856891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algn="ctr" defTabSz="913943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Landing </a:t>
            </a:r>
          </a:p>
          <a:p>
            <a:pPr algn="ctr" defTabSz="913943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Layer</a:t>
            </a:r>
          </a:p>
        </p:txBody>
      </p:sp>
      <p:sp>
        <p:nvSpPr>
          <p:cNvPr id="333" name="Rectangle 9190">
            <a:extLst>
              <a:ext uri="{FF2B5EF4-FFF2-40B4-BE49-F238E27FC236}">
                <a16:creationId xmlns:a16="http://schemas.microsoft.com/office/drawing/2014/main" id="{F79BD41D-75ED-4B26-AD04-8CE8B02048FC}"/>
              </a:ext>
            </a:extLst>
          </p:cNvPr>
          <p:cNvSpPr/>
          <p:nvPr/>
        </p:nvSpPr>
        <p:spPr>
          <a:xfrm>
            <a:off x="4826756" y="1298625"/>
            <a:ext cx="661456" cy="15376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999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 panose="02000506000000020004" pitchFamily="2" charset="0"/>
              </a:rPr>
              <a:t>Data Lake</a:t>
            </a:r>
          </a:p>
        </p:txBody>
      </p:sp>
      <p:cxnSp>
        <p:nvCxnSpPr>
          <p:cNvPr id="372" name="Straight Arrow Connector 356">
            <a:extLst>
              <a:ext uri="{FF2B5EF4-FFF2-40B4-BE49-F238E27FC236}">
                <a16:creationId xmlns:a16="http://schemas.microsoft.com/office/drawing/2014/main" id="{B688CC17-BE30-432B-9E51-F5CECBBC5586}"/>
              </a:ext>
            </a:extLst>
          </p:cNvPr>
          <p:cNvCxnSpPr>
            <a:cxnSpLocks/>
          </p:cNvCxnSpPr>
          <p:nvPr/>
        </p:nvCxnSpPr>
        <p:spPr>
          <a:xfrm>
            <a:off x="2592234" y="3642877"/>
            <a:ext cx="246432" cy="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sp>
        <p:nvSpPr>
          <p:cNvPr id="250" name="Freeform 9016">
            <a:extLst>
              <a:ext uri="{FF2B5EF4-FFF2-40B4-BE49-F238E27FC236}">
                <a16:creationId xmlns:a16="http://schemas.microsoft.com/office/drawing/2014/main" id="{EE1DEFD7-EAF1-4C52-B49E-37C88974805A}"/>
              </a:ext>
            </a:extLst>
          </p:cNvPr>
          <p:cNvSpPr/>
          <p:nvPr/>
        </p:nvSpPr>
        <p:spPr>
          <a:xfrm>
            <a:off x="1693018" y="4614858"/>
            <a:ext cx="8184408" cy="1198909"/>
          </a:xfrm>
          <a:custGeom>
            <a:avLst/>
            <a:gdLst/>
            <a:ahLst/>
            <a:cxnLst/>
            <a:rect l="0" t="0" r="0" b="0"/>
            <a:pathLst>
              <a:path w="3339085" h="4700015">
                <a:moveTo>
                  <a:pt x="0" y="4700015"/>
                </a:moveTo>
                <a:lnTo>
                  <a:pt x="3339085" y="4700015"/>
                </a:lnTo>
                <a:lnTo>
                  <a:pt x="3339085" y="0"/>
                </a:lnTo>
                <a:lnTo>
                  <a:pt x="0" y="0"/>
                </a:lnTo>
                <a:lnTo>
                  <a:pt x="0" y="4700015"/>
                </a:lnTo>
                <a:close/>
              </a:path>
            </a:pathLst>
          </a:custGeom>
          <a:solidFill>
            <a:schemeClr val="tx1"/>
          </a:solidFill>
          <a:ln w="25907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</p:spPr>
        <p:txBody>
          <a:bodyPr/>
          <a:lstStyle/>
          <a:p>
            <a:pPr defTabSz="913943"/>
            <a:r>
              <a:rPr lang="en-IN" sz="1799" dirty="0">
                <a:solidFill>
                  <a:srgbClr val="FFFFFF"/>
                </a:solidFill>
                <a:latin typeface="EYInterstate Light"/>
              </a:rPr>
              <a:t>v</a:t>
            </a:r>
          </a:p>
        </p:txBody>
      </p:sp>
      <p:sp>
        <p:nvSpPr>
          <p:cNvPr id="326" name="TextBox 312">
            <a:extLst>
              <a:ext uri="{FF2B5EF4-FFF2-40B4-BE49-F238E27FC236}">
                <a16:creationId xmlns:a16="http://schemas.microsoft.com/office/drawing/2014/main" id="{E7BC86BC-CFF1-4397-B16E-818864B11580}"/>
              </a:ext>
            </a:extLst>
          </p:cNvPr>
          <p:cNvSpPr txBox="1"/>
          <p:nvPr/>
        </p:nvSpPr>
        <p:spPr>
          <a:xfrm>
            <a:off x="5188921" y="5392768"/>
            <a:ext cx="1319395" cy="24956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algn="l" defTabSz="913486"/>
            <a:r>
              <a:rPr lang="en-US" dirty="0">
                <a:latin typeface="EYInterstate Light"/>
              </a:rPr>
              <a:t>            Azure DevOps </a:t>
            </a:r>
          </a:p>
        </p:txBody>
      </p:sp>
      <p:pic>
        <p:nvPicPr>
          <p:cNvPr id="329" name="Picture 2" descr="Image result for azure devops icon">
            <a:extLst>
              <a:ext uri="{FF2B5EF4-FFF2-40B4-BE49-F238E27FC236}">
                <a16:creationId xmlns:a16="http://schemas.microsoft.com/office/drawing/2014/main" id="{A0D91997-47F3-41B7-86DA-B0E073D5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9989" y="5436422"/>
            <a:ext cx="137503" cy="1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4" name="Freeform 9327">
            <a:extLst>
              <a:ext uri="{FF2B5EF4-FFF2-40B4-BE49-F238E27FC236}">
                <a16:creationId xmlns:a16="http://schemas.microsoft.com/office/drawing/2014/main" id="{D2D30CA9-C012-4310-9D30-20563F523948}"/>
              </a:ext>
            </a:extLst>
          </p:cNvPr>
          <p:cNvSpPr/>
          <p:nvPr/>
        </p:nvSpPr>
        <p:spPr>
          <a:xfrm>
            <a:off x="1815691" y="4732017"/>
            <a:ext cx="7959906" cy="1015112"/>
          </a:xfrm>
          <a:prstGeom prst="roundRect">
            <a:avLst/>
          </a:prstGeom>
          <a:noFill/>
          <a:ln w="12191" cap="flat" cmpd="sng" algn="ctr">
            <a:solidFill>
              <a:srgbClr val="5C5B5E">
                <a:alpha val="100000"/>
              </a:srgbClr>
            </a:solidFill>
            <a:prstDash val="solid"/>
            <a:round/>
          </a:ln>
          <a:effectLst/>
        </p:spPr>
        <p:txBody>
          <a:bodyPr/>
          <a:lstStyle/>
          <a:p>
            <a:pPr defTabSz="913943"/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Box 312">
            <a:extLst>
              <a:ext uri="{FF2B5EF4-FFF2-40B4-BE49-F238E27FC236}">
                <a16:creationId xmlns:a16="http://schemas.microsoft.com/office/drawing/2014/main" id="{83639B25-6404-4A80-829A-BD08B01541A1}"/>
              </a:ext>
            </a:extLst>
          </p:cNvPr>
          <p:cNvSpPr txBox="1"/>
          <p:nvPr/>
        </p:nvSpPr>
        <p:spPr>
          <a:xfrm>
            <a:off x="6691268" y="4949052"/>
            <a:ext cx="1302128" cy="2115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algn="l" defTabSz="913486"/>
            <a:r>
              <a:rPr lang="en-US" dirty="0">
                <a:latin typeface="EYInterstate Light"/>
              </a:rPr>
              <a:t>          Azure Monitor</a:t>
            </a:r>
          </a:p>
        </p:txBody>
      </p:sp>
      <p:pic>
        <p:nvPicPr>
          <p:cNvPr id="209" name="Picture 162">
            <a:extLst>
              <a:ext uri="{FF2B5EF4-FFF2-40B4-BE49-F238E27FC236}">
                <a16:creationId xmlns:a16="http://schemas.microsoft.com/office/drawing/2014/main" id="{612736B7-B67A-4699-BAE9-2CFB59A476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386" y="5002667"/>
            <a:ext cx="137503" cy="163723"/>
          </a:xfrm>
          <a:prstGeom prst="rect">
            <a:avLst/>
          </a:prstGeom>
        </p:spPr>
      </p:pic>
      <p:sp>
        <p:nvSpPr>
          <p:cNvPr id="215" name="Rectangle 9540">
            <a:extLst>
              <a:ext uri="{FF2B5EF4-FFF2-40B4-BE49-F238E27FC236}">
                <a16:creationId xmlns:a16="http://schemas.microsoft.com/office/drawing/2014/main" id="{0174A0DF-4940-4E6B-9049-8A858B7BCD0D}"/>
              </a:ext>
            </a:extLst>
          </p:cNvPr>
          <p:cNvSpPr/>
          <p:nvPr/>
        </p:nvSpPr>
        <p:spPr>
          <a:xfrm>
            <a:off x="7012954" y="4789866"/>
            <a:ext cx="111086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 Monitoring</a:t>
            </a:r>
          </a:p>
        </p:txBody>
      </p:sp>
      <p:sp>
        <p:nvSpPr>
          <p:cNvPr id="223" name="Rectangle 9540">
            <a:extLst>
              <a:ext uri="{FF2B5EF4-FFF2-40B4-BE49-F238E27FC236}">
                <a16:creationId xmlns:a16="http://schemas.microsoft.com/office/drawing/2014/main" id="{07D02EF9-089E-436D-BDCC-A047D9105B22}"/>
              </a:ext>
            </a:extLst>
          </p:cNvPr>
          <p:cNvSpPr/>
          <p:nvPr/>
        </p:nvSpPr>
        <p:spPr>
          <a:xfrm>
            <a:off x="5182402" y="5254392"/>
            <a:ext cx="1546160" cy="123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 Version Control</a:t>
            </a:r>
          </a:p>
        </p:txBody>
      </p:sp>
      <p:sp>
        <p:nvSpPr>
          <p:cNvPr id="355" name="TextBox 312">
            <a:extLst>
              <a:ext uri="{FF2B5EF4-FFF2-40B4-BE49-F238E27FC236}">
                <a16:creationId xmlns:a16="http://schemas.microsoft.com/office/drawing/2014/main" id="{C413AACF-49CB-47D3-A8CE-38FCE2CE4C02}"/>
              </a:ext>
            </a:extLst>
          </p:cNvPr>
          <p:cNvSpPr txBox="1"/>
          <p:nvPr/>
        </p:nvSpPr>
        <p:spPr>
          <a:xfrm>
            <a:off x="1886374" y="5391021"/>
            <a:ext cx="1631487" cy="22735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algn="l" defTabSz="913486"/>
            <a:r>
              <a:rPr lang="en-US" dirty="0">
                <a:latin typeface="EYInterstate Light"/>
              </a:rPr>
              <a:t>           AD        Key Vault</a:t>
            </a:r>
          </a:p>
        </p:txBody>
      </p:sp>
      <p:sp>
        <p:nvSpPr>
          <p:cNvPr id="356" name="Rectangle 9540">
            <a:extLst>
              <a:ext uri="{FF2B5EF4-FFF2-40B4-BE49-F238E27FC236}">
                <a16:creationId xmlns:a16="http://schemas.microsoft.com/office/drawing/2014/main" id="{ADCD4C1D-13BA-4649-A379-EFD56D61C42E}"/>
              </a:ext>
            </a:extLst>
          </p:cNvPr>
          <p:cNvSpPr/>
          <p:nvPr/>
        </p:nvSpPr>
        <p:spPr>
          <a:xfrm>
            <a:off x="1906290" y="5189448"/>
            <a:ext cx="1800586" cy="123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solidFill>
                  <a:srgbClr val="333333"/>
                </a:solidFill>
                <a:latin typeface="EYInterstate Light"/>
              </a:rPr>
              <a:t>Security</a:t>
            </a:r>
          </a:p>
        </p:txBody>
      </p:sp>
      <p:pic>
        <p:nvPicPr>
          <p:cNvPr id="360" name="Picture 182">
            <a:extLst>
              <a:ext uri="{FF2B5EF4-FFF2-40B4-BE49-F238E27FC236}">
                <a16:creationId xmlns:a16="http://schemas.microsoft.com/office/drawing/2014/main" id="{0F621EF3-BBB8-4DA1-B945-E7854F236A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534" y="5423938"/>
            <a:ext cx="137503" cy="150397"/>
          </a:xfrm>
          <a:prstGeom prst="rect">
            <a:avLst/>
          </a:prstGeom>
        </p:spPr>
      </p:pic>
      <p:pic>
        <p:nvPicPr>
          <p:cNvPr id="361" name="Picture 183">
            <a:extLst>
              <a:ext uri="{FF2B5EF4-FFF2-40B4-BE49-F238E27FC236}">
                <a16:creationId xmlns:a16="http://schemas.microsoft.com/office/drawing/2014/main" id="{782EC640-BD54-4BD2-8EAE-262DB087E9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8500" l="10000" r="90000">
                        <a14:foregroundMark x1="81500" y1="86000" x2="81500" y2="86000"/>
                        <a14:foregroundMark x1="78000" y1="84500" x2="78000" y2="84500"/>
                        <a14:foregroundMark x1="56500" y1="92500" x2="56500" y2="92500"/>
                        <a14:foregroundMark x1="48500" y1="4000" x2="48500" y2="4000"/>
                        <a14:foregroundMark x1="57500" y1="96000" x2="57500" y2="96000"/>
                        <a14:foregroundMark x1="45000" y1="98500" x2="45000" y2="9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950" y="5428652"/>
            <a:ext cx="143331" cy="150397"/>
          </a:xfrm>
          <a:prstGeom prst="rect">
            <a:avLst/>
          </a:prstGeom>
        </p:spPr>
      </p:pic>
      <p:sp>
        <p:nvSpPr>
          <p:cNvPr id="121" name="Oval 48">
            <a:extLst>
              <a:ext uri="{FF2B5EF4-FFF2-40B4-BE49-F238E27FC236}">
                <a16:creationId xmlns:a16="http://schemas.microsoft.com/office/drawing/2014/main" id="{4D35FDE4-0EB2-4105-B38F-7F8BB70F1F37}"/>
              </a:ext>
            </a:extLst>
          </p:cNvPr>
          <p:cNvSpPr/>
          <p:nvPr/>
        </p:nvSpPr>
        <p:spPr>
          <a:xfrm>
            <a:off x="2965965" y="4627562"/>
            <a:ext cx="233002" cy="2330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6</a:t>
            </a:r>
          </a:p>
        </p:txBody>
      </p:sp>
      <p:sp>
        <p:nvSpPr>
          <p:cNvPr id="225" name="Title 10">
            <a:extLst>
              <a:ext uri="{FF2B5EF4-FFF2-40B4-BE49-F238E27FC236}">
                <a16:creationId xmlns:a16="http://schemas.microsoft.com/office/drawing/2014/main" id="{AF71A35F-4EB3-476F-989B-1CF9213B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architecture of a Modern Data and Analytics Platform</a:t>
            </a:r>
          </a:p>
        </p:txBody>
      </p:sp>
      <p:pic>
        <p:nvPicPr>
          <p:cNvPr id="251" name="Picture 1407">
            <a:extLst>
              <a:ext uri="{FF2B5EF4-FFF2-40B4-BE49-F238E27FC236}">
                <a16:creationId xmlns:a16="http://schemas.microsoft.com/office/drawing/2014/main" id="{18171E9F-D9E6-4A42-8021-D3424F5B9321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4085" y="2103535"/>
            <a:ext cx="382524" cy="256031"/>
          </a:xfrm>
          <a:prstGeom prst="rect">
            <a:avLst/>
          </a:prstGeom>
          <a:noFill/>
        </p:spPr>
      </p:pic>
      <p:sp>
        <p:nvSpPr>
          <p:cNvPr id="256" name="Rectangle 1534">
            <a:extLst>
              <a:ext uri="{FF2B5EF4-FFF2-40B4-BE49-F238E27FC236}">
                <a16:creationId xmlns:a16="http://schemas.microsoft.com/office/drawing/2014/main" id="{4F298310-C71A-40D7-B59D-1CD3733CF81D}"/>
              </a:ext>
            </a:extLst>
          </p:cNvPr>
          <p:cNvSpPr/>
          <p:nvPr/>
        </p:nvSpPr>
        <p:spPr>
          <a:xfrm>
            <a:off x="3325812" y="2402557"/>
            <a:ext cx="26770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-Light"/>
              </a:rPr>
              <a:t>ADLS</a:t>
            </a:r>
          </a:p>
        </p:txBody>
      </p:sp>
      <p:sp>
        <p:nvSpPr>
          <p:cNvPr id="143" name="Rectangle 9540">
            <a:extLst>
              <a:ext uri="{FF2B5EF4-FFF2-40B4-BE49-F238E27FC236}">
                <a16:creationId xmlns:a16="http://schemas.microsoft.com/office/drawing/2014/main" id="{5DF82513-5D48-4A65-8C5E-FD9B4FFE7A00}"/>
              </a:ext>
            </a:extLst>
          </p:cNvPr>
          <p:cNvSpPr/>
          <p:nvPr/>
        </p:nvSpPr>
        <p:spPr>
          <a:xfrm>
            <a:off x="8362377" y="4794709"/>
            <a:ext cx="909632" cy="123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Data Governance</a:t>
            </a:r>
          </a:p>
        </p:txBody>
      </p:sp>
      <p:sp>
        <p:nvSpPr>
          <p:cNvPr id="149" name="TextBox 312">
            <a:extLst>
              <a:ext uri="{FF2B5EF4-FFF2-40B4-BE49-F238E27FC236}">
                <a16:creationId xmlns:a16="http://schemas.microsoft.com/office/drawing/2014/main" id="{DE487263-9766-4788-9451-6551C9F8F886}"/>
              </a:ext>
            </a:extLst>
          </p:cNvPr>
          <p:cNvSpPr txBox="1"/>
          <p:nvPr/>
        </p:nvSpPr>
        <p:spPr>
          <a:xfrm>
            <a:off x="3561300" y="5048275"/>
            <a:ext cx="1551456" cy="24388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algn="ctr" defTabSz="91394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</a:lstStyle>
          <a:p>
            <a:pPr algn="l"/>
            <a:r>
              <a:rPr lang="en-US" dirty="0"/>
              <a:t>             ADF Pipeline, Logic App</a:t>
            </a:r>
            <a:endParaRPr lang="en-US" dirty="0">
              <a:latin typeface="EYInterstate Light"/>
            </a:endParaRPr>
          </a:p>
        </p:txBody>
      </p:sp>
      <p:sp>
        <p:nvSpPr>
          <p:cNvPr id="150" name="Rectangle 9540">
            <a:extLst>
              <a:ext uri="{FF2B5EF4-FFF2-40B4-BE49-F238E27FC236}">
                <a16:creationId xmlns:a16="http://schemas.microsoft.com/office/drawing/2014/main" id="{FA6A66C4-A43D-4E08-BF88-B20DCD414DB6}"/>
              </a:ext>
            </a:extLst>
          </p:cNvPr>
          <p:cNvSpPr/>
          <p:nvPr/>
        </p:nvSpPr>
        <p:spPr>
          <a:xfrm>
            <a:off x="3721023" y="4859240"/>
            <a:ext cx="2007549" cy="127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Job Scheduling &amp; </a:t>
            </a:r>
            <a:r>
              <a:rPr lang="en-US" sz="800" b="1" kern="0" dirty="0">
                <a:solidFill>
                  <a:srgbClr val="000000"/>
                </a:solidFill>
              </a:rPr>
              <a:t>Notification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B87B559-B96C-41EA-9315-5DE5B06A59EA}"/>
              </a:ext>
            </a:extLst>
          </p:cNvPr>
          <p:cNvCxnSpPr>
            <a:cxnSpLocks/>
          </p:cNvCxnSpPr>
          <p:nvPr/>
        </p:nvCxnSpPr>
        <p:spPr>
          <a:xfrm flipH="1" flipV="1">
            <a:off x="3955824" y="2938372"/>
            <a:ext cx="1" cy="2469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A15F37A-35AE-4E3E-9F50-0515EF60F0F9}"/>
              </a:ext>
            </a:extLst>
          </p:cNvPr>
          <p:cNvCxnSpPr>
            <a:cxnSpLocks/>
          </p:cNvCxnSpPr>
          <p:nvPr/>
        </p:nvCxnSpPr>
        <p:spPr>
          <a:xfrm>
            <a:off x="3754011" y="2930105"/>
            <a:ext cx="0" cy="2469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6" name="Picture 2" descr="Is Power BI Actually Useful? - PEI">
            <a:extLst>
              <a:ext uri="{FF2B5EF4-FFF2-40B4-BE49-F238E27FC236}">
                <a16:creationId xmlns:a16="http://schemas.microsoft.com/office/drawing/2014/main" id="{7045C08C-6372-48C8-B879-FA5355F5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2354406"/>
            <a:ext cx="945584" cy="3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09CE304-79DF-408E-9482-4D54CFF34D5B}"/>
              </a:ext>
            </a:extLst>
          </p:cNvPr>
          <p:cNvGrpSpPr/>
          <p:nvPr/>
        </p:nvGrpSpPr>
        <p:grpSpPr>
          <a:xfrm>
            <a:off x="5973219" y="2062036"/>
            <a:ext cx="651685" cy="371194"/>
            <a:chOff x="6290544" y="1474588"/>
            <a:chExt cx="918144" cy="527006"/>
          </a:xfrm>
          <a:solidFill>
            <a:schemeClr val="tx1"/>
          </a:solidFill>
        </p:grpSpPr>
        <p:sp>
          <p:nvSpPr>
            <p:cNvPr id="191" name="Rectangle 291">
              <a:extLst>
                <a:ext uri="{FF2B5EF4-FFF2-40B4-BE49-F238E27FC236}">
                  <a16:creationId xmlns:a16="http://schemas.microsoft.com/office/drawing/2014/main" id="{CE5E2F54-1EED-417E-BCB7-8EC43550CEA5}"/>
                </a:ext>
              </a:extLst>
            </p:cNvPr>
            <p:cNvSpPr/>
            <p:nvPr/>
          </p:nvSpPr>
          <p:spPr>
            <a:xfrm>
              <a:off x="6290544" y="1474588"/>
              <a:ext cx="918144" cy="527006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GB" sz="8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Rectangle 9540">
              <a:extLst>
                <a:ext uri="{FF2B5EF4-FFF2-40B4-BE49-F238E27FC236}">
                  <a16:creationId xmlns:a16="http://schemas.microsoft.com/office/drawing/2014/main" id="{7F91C1F7-E965-4B03-A566-F55E50F2276B}"/>
                </a:ext>
              </a:extLst>
            </p:cNvPr>
            <p:cNvSpPr/>
            <p:nvPr/>
          </p:nvSpPr>
          <p:spPr>
            <a:xfrm>
              <a:off x="6316346" y="1548363"/>
              <a:ext cx="728084" cy="317542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algn="ctr" defTabSz="913943">
                <a:defRPr/>
              </a:pPr>
              <a:r>
                <a:rPr lang="en-US" sz="900" b="1" kern="0" dirty="0">
                  <a:solidFill>
                    <a:srgbClr val="000000"/>
                  </a:solidFill>
                  <a:latin typeface="EYInterstate Light"/>
                </a:rPr>
                <a:t>Curated Layer</a:t>
              </a:r>
              <a:endParaRPr lang="en-US" sz="800" b="1" kern="0" dirty="0">
                <a:solidFill>
                  <a:srgbClr val="000000"/>
                </a:solidFill>
                <a:latin typeface="EYInterstate 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D24792D-E8E6-40BF-8DB3-BD1DFA258D1D}"/>
              </a:ext>
            </a:extLst>
          </p:cNvPr>
          <p:cNvGrpSpPr/>
          <p:nvPr/>
        </p:nvGrpSpPr>
        <p:grpSpPr>
          <a:xfrm>
            <a:off x="5975591" y="2062115"/>
            <a:ext cx="651685" cy="371194"/>
            <a:chOff x="6290544" y="1474588"/>
            <a:chExt cx="918144" cy="527006"/>
          </a:xfrm>
          <a:solidFill>
            <a:schemeClr val="tx1"/>
          </a:solidFill>
        </p:grpSpPr>
        <p:sp>
          <p:nvSpPr>
            <p:cNvPr id="196" name="Rectangle 291">
              <a:extLst>
                <a:ext uri="{FF2B5EF4-FFF2-40B4-BE49-F238E27FC236}">
                  <a16:creationId xmlns:a16="http://schemas.microsoft.com/office/drawing/2014/main" id="{409C1368-1FD8-43CF-A5CF-B33E8698205B}"/>
                </a:ext>
              </a:extLst>
            </p:cNvPr>
            <p:cNvSpPr/>
            <p:nvPr/>
          </p:nvSpPr>
          <p:spPr>
            <a:xfrm>
              <a:off x="6290544" y="1474588"/>
              <a:ext cx="918144" cy="527006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GB" sz="8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7" name="Rectangle 9540">
              <a:extLst>
                <a:ext uri="{FF2B5EF4-FFF2-40B4-BE49-F238E27FC236}">
                  <a16:creationId xmlns:a16="http://schemas.microsoft.com/office/drawing/2014/main" id="{4B218013-EF6B-4695-B87C-1047FC9710B5}"/>
                </a:ext>
              </a:extLst>
            </p:cNvPr>
            <p:cNvSpPr/>
            <p:nvPr/>
          </p:nvSpPr>
          <p:spPr>
            <a:xfrm>
              <a:off x="6316346" y="1548363"/>
              <a:ext cx="728084" cy="17478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algn="ctr" defTabSz="913943">
                <a:defRPr/>
              </a:pPr>
              <a:r>
                <a:rPr lang="en-US" sz="800" b="1" kern="0" dirty="0">
                  <a:solidFill>
                    <a:srgbClr val="000000"/>
                  </a:solidFill>
                  <a:latin typeface="EYInterstate Light"/>
                </a:rPr>
                <a:t>Gold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731715F-471C-4599-B023-840B9A42F03D}"/>
              </a:ext>
            </a:extLst>
          </p:cNvPr>
          <p:cNvGrpSpPr/>
          <p:nvPr/>
        </p:nvGrpSpPr>
        <p:grpSpPr>
          <a:xfrm>
            <a:off x="3904987" y="2061771"/>
            <a:ext cx="651685" cy="371194"/>
            <a:chOff x="6290544" y="1474588"/>
            <a:chExt cx="918144" cy="527006"/>
          </a:xfrm>
          <a:solidFill>
            <a:schemeClr val="tx1"/>
          </a:solidFill>
        </p:grpSpPr>
        <p:sp>
          <p:nvSpPr>
            <p:cNvPr id="200" name="Rectangle 291">
              <a:extLst>
                <a:ext uri="{FF2B5EF4-FFF2-40B4-BE49-F238E27FC236}">
                  <a16:creationId xmlns:a16="http://schemas.microsoft.com/office/drawing/2014/main" id="{9E3CF08B-B14E-48BE-82FD-E051D0685111}"/>
                </a:ext>
              </a:extLst>
            </p:cNvPr>
            <p:cNvSpPr/>
            <p:nvPr/>
          </p:nvSpPr>
          <p:spPr>
            <a:xfrm>
              <a:off x="6290544" y="1474588"/>
              <a:ext cx="918144" cy="527006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GB" sz="8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Rectangle 9540">
              <a:extLst>
                <a:ext uri="{FF2B5EF4-FFF2-40B4-BE49-F238E27FC236}">
                  <a16:creationId xmlns:a16="http://schemas.microsoft.com/office/drawing/2014/main" id="{B5A8714A-5CFB-4A5B-95A6-F31FCAA9509C}"/>
                </a:ext>
              </a:extLst>
            </p:cNvPr>
            <p:cNvSpPr/>
            <p:nvPr/>
          </p:nvSpPr>
          <p:spPr>
            <a:xfrm>
              <a:off x="6369472" y="1548363"/>
              <a:ext cx="728084" cy="17478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algn="ctr" defTabSz="913943">
                <a:defRPr/>
              </a:pPr>
              <a:r>
                <a:rPr lang="en-US" sz="800" b="1" kern="0" dirty="0">
                  <a:solidFill>
                    <a:srgbClr val="000000"/>
                  </a:solidFill>
                  <a:latin typeface="EYInterstate Light"/>
                </a:rPr>
                <a:t>Bronze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B7A0D11-26A6-4848-8650-B25BDA2B3ED2}"/>
              </a:ext>
            </a:extLst>
          </p:cNvPr>
          <p:cNvGrpSpPr/>
          <p:nvPr/>
        </p:nvGrpSpPr>
        <p:grpSpPr>
          <a:xfrm>
            <a:off x="4763476" y="2061771"/>
            <a:ext cx="880128" cy="371194"/>
            <a:chOff x="6083549" y="1474588"/>
            <a:chExt cx="1423540" cy="527006"/>
          </a:xfrm>
          <a:solidFill>
            <a:schemeClr val="tx1"/>
          </a:solidFill>
        </p:grpSpPr>
        <p:sp>
          <p:nvSpPr>
            <p:cNvPr id="207" name="Rectangle 291">
              <a:extLst>
                <a:ext uri="{FF2B5EF4-FFF2-40B4-BE49-F238E27FC236}">
                  <a16:creationId xmlns:a16="http://schemas.microsoft.com/office/drawing/2014/main" id="{4184920D-6D47-40B2-8D37-023883043FCF}"/>
                </a:ext>
              </a:extLst>
            </p:cNvPr>
            <p:cNvSpPr/>
            <p:nvPr/>
          </p:nvSpPr>
          <p:spPr>
            <a:xfrm>
              <a:off x="6083549" y="1474588"/>
              <a:ext cx="1423540" cy="527006"/>
            </a:xfrm>
            <a:prstGeom prst="rect">
              <a:avLst/>
            </a:prstGeom>
            <a:grpFill/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algn="ctr" defTabSz="913943">
                <a:defRPr/>
              </a:pPr>
              <a:endParaRPr lang="en-GB" sz="8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8" name="Rectangle 9540">
              <a:extLst>
                <a:ext uri="{FF2B5EF4-FFF2-40B4-BE49-F238E27FC236}">
                  <a16:creationId xmlns:a16="http://schemas.microsoft.com/office/drawing/2014/main" id="{E216CE85-0970-4D7F-9460-1D33327265BE}"/>
                </a:ext>
              </a:extLst>
            </p:cNvPr>
            <p:cNvSpPr/>
            <p:nvPr/>
          </p:nvSpPr>
          <p:spPr>
            <a:xfrm>
              <a:off x="6103848" y="1548363"/>
              <a:ext cx="1339476" cy="17478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algn="ctr" defTabSz="913943">
                <a:defRPr/>
              </a:pPr>
              <a:r>
                <a:rPr lang="en-US" sz="800" b="1" kern="0" dirty="0">
                  <a:solidFill>
                    <a:srgbClr val="000000"/>
                  </a:solidFill>
                  <a:latin typeface="EYInterstate Light"/>
                </a:rPr>
                <a:t>Silver</a:t>
              </a:r>
            </a:p>
          </p:txBody>
        </p:sp>
      </p:grpSp>
      <p:cxnSp>
        <p:nvCxnSpPr>
          <p:cNvPr id="211" name="Straight Arrow Connector 356">
            <a:extLst>
              <a:ext uri="{FF2B5EF4-FFF2-40B4-BE49-F238E27FC236}">
                <a16:creationId xmlns:a16="http://schemas.microsoft.com/office/drawing/2014/main" id="{C90E7FB8-9ED8-468D-8EB7-0D3B08D056A9}"/>
              </a:ext>
            </a:extLst>
          </p:cNvPr>
          <p:cNvCxnSpPr>
            <a:cxnSpLocks/>
            <a:stCxn id="200" idx="3"/>
            <a:endCxn id="207" idx="1"/>
          </p:cNvCxnSpPr>
          <p:nvPr/>
        </p:nvCxnSpPr>
        <p:spPr>
          <a:xfrm>
            <a:off x="4556672" y="2247368"/>
            <a:ext cx="206804" cy="0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cxnSp>
        <p:nvCxnSpPr>
          <p:cNvPr id="213" name="Straight Arrow Connector 356">
            <a:extLst>
              <a:ext uri="{FF2B5EF4-FFF2-40B4-BE49-F238E27FC236}">
                <a16:creationId xmlns:a16="http://schemas.microsoft.com/office/drawing/2014/main" id="{2FB07E8E-E795-4F19-B886-624C3543CB13}"/>
              </a:ext>
            </a:extLst>
          </p:cNvPr>
          <p:cNvCxnSpPr>
            <a:cxnSpLocks/>
            <a:stCxn id="207" idx="3"/>
            <a:endCxn id="196" idx="1"/>
          </p:cNvCxnSpPr>
          <p:nvPr/>
        </p:nvCxnSpPr>
        <p:spPr>
          <a:xfrm>
            <a:off x="5643604" y="2247368"/>
            <a:ext cx="331987" cy="344"/>
          </a:xfrm>
          <a:prstGeom prst="straightConnector1">
            <a:avLst/>
          </a:prstGeom>
          <a:solidFill>
            <a:schemeClr val="tx1"/>
          </a:solidFill>
          <a:ln w="12700" cap="flat" cmpd="sng" algn="ctr">
            <a:solidFill>
              <a:schemeClr val="bg1"/>
            </a:solidFill>
            <a:prstDash val="solid"/>
            <a:tailEnd type="triangle"/>
          </a:ln>
          <a:effectLst/>
        </p:spPr>
      </p:cxnSp>
      <p:pic>
        <p:nvPicPr>
          <p:cNvPr id="198" name="Picture 153">
            <a:extLst>
              <a:ext uri="{FF2B5EF4-FFF2-40B4-BE49-F238E27FC236}">
                <a16:creationId xmlns:a16="http://schemas.microsoft.com/office/drawing/2014/main" id="{062A61C0-F0BC-4627-BDB2-003FE7F909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9358" y="2372471"/>
            <a:ext cx="444095" cy="248335"/>
          </a:xfrm>
          <a:prstGeom prst="rect">
            <a:avLst/>
          </a:prstGeom>
        </p:spPr>
      </p:pic>
      <p:pic>
        <p:nvPicPr>
          <p:cNvPr id="203" name="Picture 153">
            <a:extLst>
              <a:ext uri="{FF2B5EF4-FFF2-40B4-BE49-F238E27FC236}">
                <a16:creationId xmlns:a16="http://schemas.microsoft.com/office/drawing/2014/main" id="{B6E02A94-B24E-4D5F-B32E-369856FF96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3092" y="2371764"/>
            <a:ext cx="386834" cy="248335"/>
          </a:xfrm>
          <a:prstGeom prst="rect">
            <a:avLst/>
          </a:prstGeom>
        </p:spPr>
      </p:pic>
      <p:pic>
        <p:nvPicPr>
          <p:cNvPr id="190" name="Picture 153">
            <a:extLst>
              <a:ext uri="{FF2B5EF4-FFF2-40B4-BE49-F238E27FC236}">
                <a16:creationId xmlns:a16="http://schemas.microsoft.com/office/drawing/2014/main" id="{FBD1A3F6-271A-42B9-A389-F61A84879E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81485" y="2373180"/>
            <a:ext cx="444095" cy="248335"/>
          </a:xfrm>
          <a:prstGeom prst="rect">
            <a:avLst/>
          </a:prstGeom>
        </p:spPr>
      </p:pic>
      <p:pic>
        <p:nvPicPr>
          <p:cNvPr id="214" name="Picture 84" descr="Databricks · GitHub">
            <a:extLst>
              <a:ext uri="{FF2B5EF4-FFF2-40B4-BE49-F238E27FC236}">
                <a16:creationId xmlns:a16="http://schemas.microsoft.com/office/drawing/2014/main" id="{E7A8EFFC-0CD7-4C74-B87A-5FED5660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478" y="2657808"/>
            <a:ext cx="224740" cy="2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84" descr="Databricks · GitHub">
            <a:extLst>
              <a:ext uri="{FF2B5EF4-FFF2-40B4-BE49-F238E27FC236}">
                <a16:creationId xmlns:a16="http://schemas.microsoft.com/office/drawing/2014/main" id="{B780D2DA-81F3-40C6-BF90-C7937FD3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61" y="2666390"/>
            <a:ext cx="224740" cy="2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84" descr="Databricks · GitHub">
            <a:extLst>
              <a:ext uri="{FF2B5EF4-FFF2-40B4-BE49-F238E27FC236}">
                <a16:creationId xmlns:a16="http://schemas.microsoft.com/office/drawing/2014/main" id="{89407BF8-9446-43FA-9B91-94880529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00" y="2655247"/>
            <a:ext cx="224740" cy="2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81">
            <a:extLst>
              <a:ext uri="{FF2B5EF4-FFF2-40B4-BE49-F238E27FC236}">
                <a16:creationId xmlns:a16="http://schemas.microsoft.com/office/drawing/2014/main" id="{D8ECB73B-5416-4D84-8330-FB1E60EDC2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51613" y="1791972"/>
            <a:ext cx="518031" cy="538654"/>
          </a:xfrm>
          <a:prstGeom prst="rect">
            <a:avLst/>
          </a:prstGeom>
        </p:spPr>
      </p:pic>
      <p:pic>
        <p:nvPicPr>
          <p:cNvPr id="220" name="Picture 181">
            <a:extLst>
              <a:ext uri="{FF2B5EF4-FFF2-40B4-BE49-F238E27FC236}">
                <a16:creationId xmlns:a16="http://schemas.microsoft.com/office/drawing/2014/main" id="{53C35D4B-0518-4176-9DF7-062B924ADE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0634" y="1300781"/>
            <a:ext cx="268975" cy="279683"/>
          </a:xfrm>
          <a:prstGeom prst="rect">
            <a:avLst/>
          </a:prstGeom>
        </p:spPr>
      </p:pic>
      <p:pic>
        <p:nvPicPr>
          <p:cNvPr id="232" name="Picture 181">
            <a:extLst>
              <a:ext uri="{FF2B5EF4-FFF2-40B4-BE49-F238E27FC236}">
                <a16:creationId xmlns:a16="http://schemas.microsoft.com/office/drawing/2014/main" id="{1239296E-11CE-448C-B375-AF975F7C7A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32374" y="5056725"/>
            <a:ext cx="238508" cy="248003"/>
          </a:xfrm>
          <a:prstGeom prst="rect">
            <a:avLst/>
          </a:prstGeom>
        </p:spPr>
      </p:pic>
      <p:sp>
        <p:nvSpPr>
          <p:cNvPr id="157" name="Rectangle 9540">
            <a:extLst>
              <a:ext uri="{FF2B5EF4-FFF2-40B4-BE49-F238E27FC236}">
                <a16:creationId xmlns:a16="http://schemas.microsoft.com/office/drawing/2014/main" id="{7763D933-53E6-4CD0-A663-6D1492301CC8}"/>
              </a:ext>
            </a:extLst>
          </p:cNvPr>
          <p:cNvSpPr/>
          <p:nvPr/>
        </p:nvSpPr>
        <p:spPr>
          <a:xfrm>
            <a:off x="5887467" y="1848454"/>
            <a:ext cx="856891" cy="12311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algn="ctr" defTabSz="913943">
              <a:defRPr/>
            </a:pPr>
            <a:r>
              <a:rPr lang="en-US" sz="800" kern="0" dirty="0">
                <a:solidFill>
                  <a:srgbClr val="000000"/>
                </a:solidFill>
                <a:latin typeface="EYInterstate Light"/>
              </a:rPr>
              <a:t>Databricks SQL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F75BF-1AC6-4B75-B8D1-2F6F93A0A34F}"/>
              </a:ext>
            </a:extLst>
          </p:cNvPr>
          <p:cNvGrpSpPr/>
          <p:nvPr/>
        </p:nvGrpSpPr>
        <p:grpSpPr>
          <a:xfrm>
            <a:off x="8123823" y="5005305"/>
            <a:ext cx="1275222" cy="615597"/>
            <a:chOff x="8170958" y="5005305"/>
            <a:chExt cx="1275222" cy="615597"/>
          </a:xfrm>
        </p:grpSpPr>
        <p:sp>
          <p:nvSpPr>
            <p:cNvPr id="202" name="TextBox 312">
              <a:extLst>
                <a:ext uri="{FF2B5EF4-FFF2-40B4-BE49-F238E27FC236}">
                  <a16:creationId xmlns:a16="http://schemas.microsoft.com/office/drawing/2014/main" id="{D5BD8EB6-2167-4C70-BA1C-C5FAF7E37171}"/>
                </a:ext>
              </a:extLst>
            </p:cNvPr>
            <p:cNvSpPr txBox="1"/>
            <p:nvPr/>
          </p:nvSpPr>
          <p:spPr>
            <a:xfrm>
              <a:off x="8170958" y="5005305"/>
              <a:ext cx="1275222" cy="615597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marR="0" lvl="0" indent="0" algn="ctr" defTabSz="913943" fontAlgn="auto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E600"/>
                </a:buClr>
                <a:buSzPct val="100000"/>
                <a:buFontTx/>
                <a:buNone/>
                <a:tabLst/>
                <a:defRPr kumimoji="0" sz="800" b="0" i="0" u="none" strike="noStrike" kern="0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8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 sz="800" kern="0" dirty="0">
                <a:solidFill>
                  <a:srgbClr val="333333"/>
                </a:solidFill>
                <a:latin typeface="EYInterstate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800" kern="0" dirty="0">
                  <a:solidFill>
                    <a:srgbClr val="333333"/>
                  </a:solidFill>
                  <a:latin typeface="EYInterstate Light"/>
                </a:rPr>
                <a:t>Unity Catalog,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800" kern="0" dirty="0">
                  <a:solidFill>
                    <a:srgbClr val="333333"/>
                  </a:solidFill>
                  <a:latin typeface="EYInterstate Light"/>
                </a:rPr>
                <a:t>Access control, Audit,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800" kern="0" dirty="0">
                  <a:solidFill>
                    <a:srgbClr val="333333"/>
                  </a:solidFill>
                  <a:latin typeface="EYInterstate Light"/>
                </a:rPr>
                <a:t>Lineage, Discovery</a:t>
              </a:r>
            </a:p>
          </p:txBody>
        </p:sp>
        <p:pic>
          <p:nvPicPr>
            <p:cNvPr id="224" name="Picture 84" descr="Databricks · GitHub">
              <a:extLst>
                <a:ext uri="{FF2B5EF4-FFF2-40B4-BE49-F238E27FC236}">
                  <a16:creationId xmlns:a16="http://schemas.microsoft.com/office/drawing/2014/main" id="{466045AD-C112-4BEE-91ED-D3384C96E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4963" y="5015291"/>
              <a:ext cx="224740" cy="22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0" name="Rectangle 9190">
            <a:extLst>
              <a:ext uri="{FF2B5EF4-FFF2-40B4-BE49-F238E27FC236}">
                <a16:creationId xmlns:a16="http://schemas.microsoft.com/office/drawing/2014/main" id="{013BBFD5-2460-4C5C-8B04-A8C77C773626}"/>
              </a:ext>
            </a:extLst>
          </p:cNvPr>
          <p:cNvSpPr/>
          <p:nvPr/>
        </p:nvSpPr>
        <p:spPr>
          <a:xfrm>
            <a:off x="8523741" y="1409928"/>
            <a:ext cx="661456" cy="3075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999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 panose="02000506000000020004" pitchFamily="2" charset="0"/>
              </a:rPr>
              <a:t>Reporting Layer</a:t>
            </a:r>
          </a:p>
        </p:txBody>
      </p:sp>
      <p:sp>
        <p:nvSpPr>
          <p:cNvPr id="140" name="Freeform 9016">
            <a:extLst>
              <a:ext uri="{FF2B5EF4-FFF2-40B4-BE49-F238E27FC236}">
                <a16:creationId xmlns:a16="http://schemas.microsoft.com/office/drawing/2014/main" id="{9C78844B-F28A-44B8-9561-394C50823D96}"/>
              </a:ext>
            </a:extLst>
          </p:cNvPr>
          <p:cNvSpPr/>
          <p:nvPr/>
        </p:nvSpPr>
        <p:spPr>
          <a:xfrm>
            <a:off x="143838" y="980399"/>
            <a:ext cx="1300004" cy="4864548"/>
          </a:xfrm>
          <a:custGeom>
            <a:avLst/>
            <a:gdLst/>
            <a:ahLst/>
            <a:cxnLst/>
            <a:rect l="0" t="0" r="0" b="0"/>
            <a:pathLst>
              <a:path w="3339085" h="4700015">
                <a:moveTo>
                  <a:pt x="0" y="4700015"/>
                </a:moveTo>
                <a:lnTo>
                  <a:pt x="3339085" y="4700015"/>
                </a:lnTo>
                <a:lnTo>
                  <a:pt x="3339085" y="0"/>
                </a:lnTo>
                <a:lnTo>
                  <a:pt x="0" y="0"/>
                </a:lnTo>
                <a:lnTo>
                  <a:pt x="0" y="4700015"/>
                </a:lnTo>
                <a:close/>
              </a:path>
            </a:pathLst>
          </a:custGeom>
          <a:noFill/>
          <a:ln w="25907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</p:spPr>
      </p:sp>
      <p:sp>
        <p:nvSpPr>
          <p:cNvPr id="243" name="Oval 48">
            <a:extLst>
              <a:ext uri="{FF2B5EF4-FFF2-40B4-BE49-F238E27FC236}">
                <a16:creationId xmlns:a16="http://schemas.microsoft.com/office/drawing/2014/main" id="{6DFC84D6-CEDB-45E8-922B-193B2E8CAAA2}"/>
              </a:ext>
            </a:extLst>
          </p:cNvPr>
          <p:cNvSpPr/>
          <p:nvPr/>
        </p:nvSpPr>
        <p:spPr>
          <a:xfrm>
            <a:off x="1088513" y="2923043"/>
            <a:ext cx="233002" cy="23752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1</a:t>
            </a:r>
          </a:p>
        </p:txBody>
      </p:sp>
      <p:sp>
        <p:nvSpPr>
          <p:cNvPr id="260" name="Freeform 9016">
            <a:extLst>
              <a:ext uri="{FF2B5EF4-FFF2-40B4-BE49-F238E27FC236}">
                <a16:creationId xmlns:a16="http://schemas.microsoft.com/office/drawing/2014/main" id="{D5D36BB4-2CBD-4AC5-9066-7ED47B450910}"/>
              </a:ext>
            </a:extLst>
          </p:cNvPr>
          <p:cNvSpPr/>
          <p:nvPr/>
        </p:nvSpPr>
        <p:spPr>
          <a:xfrm>
            <a:off x="1718244" y="980396"/>
            <a:ext cx="880477" cy="3465777"/>
          </a:xfrm>
          <a:custGeom>
            <a:avLst/>
            <a:gdLst/>
            <a:ahLst/>
            <a:cxnLst/>
            <a:rect l="0" t="0" r="0" b="0"/>
            <a:pathLst>
              <a:path w="3339085" h="4700015">
                <a:moveTo>
                  <a:pt x="0" y="4700015"/>
                </a:moveTo>
                <a:lnTo>
                  <a:pt x="3339085" y="4700015"/>
                </a:lnTo>
                <a:lnTo>
                  <a:pt x="3339085" y="0"/>
                </a:lnTo>
                <a:lnTo>
                  <a:pt x="0" y="0"/>
                </a:lnTo>
                <a:lnTo>
                  <a:pt x="0" y="4700015"/>
                </a:lnTo>
                <a:close/>
              </a:path>
            </a:pathLst>
          </a:custGeom>
          <a:noFill/>
          <a:ln w="25907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</p:spPr>
      </p:sp>
      <p:sp>
        <p:nvSpPr>
          <p:cNvPr id="261" name="Rectangle 9190">
            <a:extLst>
              <a:ext uri="{FF2B5EF4-FFF2-40B4-BE49-F238E27FC236}">
                <a16:creationId xmlns:a16="http://schemas.microsoft.com/office/drawing/2014/main" id="{CCE6107B-57A6-4450-B5EA-19BA008BD5A9}"/>
              </a:ext>
            </a:extLst>
          </p:cNvPr>
          <p:cNvSpPr/>
          <p:nvPr/>
        </p:nvSpPr>
        <p:spPr>
          <a:xfrm>
            <a:off x="1854099" y="1037283"/>
            <a:ext cx="661456" cy="3075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defTabSz="913943">
              <a:defRPr/>
            </a:pPr>
            <a:r>
              <a:rPr lang="en-US" sz="999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 panose="02000506000000020004" pitchFamily="2" charset="0"/>
              </a:rPr>
              <a:t>Data Integration</a:t>
            </a:r>
          </a:p>
        </p:txBody>
      </p:sp>
      <p:sp>
        <p:nvSpPr>
          <p:cNvPr id="262" name="Oval 48">
            <a:extLst>
              <a:ext uri="{FF2B5EF4-FFF2-40B4-BE49-F238E27FC236}">
                <a16:creationId xmlns:a16="http://schemas.microsoft.com/office/drawing/2014/main" id="{40B29159-9BEE-4009-AD51-775B6EBA5B2E}"/>
              </a:ext>
            </a:extLst>
          </p:cNvPr>
          <p:cNvSpPr/>
          <p:nvPr/>
        </p:nvSpPr>
        <p:spPr>
          <a:xfrm>
            <a:off x="2025173" y="1496647"/>
            <a:ext cx="233002" cy="23752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2</a:t>
            </a:r>
          </a:p>
        </p:txBody>
      </p:sp>
      <p:sp>
        <p:nvSpPr>
          <p:cNvPr id="263" name="Oval 48">
            <a:extLst>
              <a:ext uri="{FF2B5EF4-FFF2-40B4-BE49-F238E27FC236}">
                <a16:creationId xmlns:a16="http://schemas.microsoft.com/office/drawing/2014/main" id="{DA1C2E35-5307-4627-A56C-78C90D4BD936}"/>
              </a:ext>
            </a:extLst>
          </p:cNvPr>
          <p:cNvSpPr/>
          <p:nvPr/>
        </p:nvSpPr>
        <p:spPr>
          <a:xfrm>
            <a:off x="3349668" y="1520717"/>
            <a:ext cx="233002" cy="2330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3</a:t>
            </a:r>
          </a:p>
        </p:txBody>
      </p:sp>
      <p:sp>
        <p:nvSpPr>
          <p:cNvPr id="193" name="Rectangle 918">
            <a:extLst>
              <a:ext uri="{FF2B5EF4-FFF2-40B4-BE49-F238E27FC236}">
                <a16:creationId xmlns:a16="http://schemas.microsoft.com/office/drawing/2014/main" id="{A95E28F9-D935-4DA7-BF15-C92F0AA7094B}"/>
              </a:ext>
            </a:extLst>
          </p:cNvPr>
          <p:cNvSpPr/>
          <p:nvPr/>
        </p:nvSpPr>
        <p:spPr>
          <a:xfrm>
            <a:off x="6117505" y="3860002"/>
            <a:ext cx="1067473" cy="12304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endParaRPr lang="en-US" sz="800" kern="0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3" name="Freeform 9320">
            <a:extLst>
              <a:ext uri="{FF2B5EF4-FFF2-40B4-BE49-F238E27FC236}">
                <a16:creationId xmlns:a16="http://schemas.microsoft.com/office/drawing/2014/main" id="{A41AC2F6-4F55-4E29-AAC7-0D561620E8A8}"/>
              </a:ext>
            </a:extLst>
          </p:cNvPr>
          <p:cNvSpPr/>
          <p:nvPr/>
        </p:nvSpPr>
        <p:spPr>
          <a:xfrm>
            <a:off x="3035392" y="3177084"/>
            <a:ext cx="3867771" cy="1002408"/>
          </a:xfrm>
          <a:prstGeom prst="roundRect">
            <a:avLst/>
          </a:prstGeom>
          <a:solidFill>
            <a:schemeClr val="tx1"/>
          </a:solidFill>
          <a:ln w="9144" cap="flat" cmpd="sng" algn="ctr">
            <a:solidFill>
              <a:srgbClr val="5C5B5E">
                <a:alpha val="100000"/>
              </a:srgbClr>
            </a:solidFill>
            <a:prstDash val="solid"/>
            <a:round/>
          </a:ln>
          <a:effectLst/>
        </p:spPr>
        <p:txBody>
          <a:bodyPr/>
          <a:lstStyle/>
          <a:p>
            <a:pPr defTabSz="913943"/>
            <a:endParaRPr lang="en-US" sz="1799" dirty="0">
              <a:solidFill>
                <a:srgbClr val="FFFFFF"/>
              </a:solidFill>
              <a:latin typeface="EYInterstate Light"/>
            </a:endParaRPr>
          </a:p>
        </p:txBody>
      </p:sp>
      <p:sp>
        <p:nvSpPr>
          <p:cNvPr id="227" name="Rectangle 9540">
            <a:extLst>
              <a:ext uri="{FF2B5EF4-FFF2-40B4-BE49-F238E27FC236}">
                <a16:creationId xmlns:a16="http://schemas.microsoft.com/office/drawing/2014/main" id="{B08DCBE8-404F-4F67-B338-840BEBEBAAD9}"/>
              </a:ext>
            </a:extLst>
          </p:cNvPr>
          <p:cNvSpPr/>
          <p:nvPr/>
        </p:nvSpPr>
        <p:spPr>
          <a:xfrm>
            <a:off x="4232904" y="3065208"/>
            <a:ext cx="1594632" cy="3076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999" b="1" kern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EYInterstate Light" panose="02000506000000020004" pitchFamily="2" charset="0"/>
              </a:rPr>
              <a:t>Data Transformation / Processing</a:t>
            </a:r>
          </a:p>
        </p:txBody>
      </p:sp>
      <p:sp>
        <p:nvSpPr>
          <p:cNvPr id="240" name="Rectangle 918">
            <a:extLst>
              <a:ext uri="{FF2B5EF4-FFF2-40B4-BE49-F238E27FC236}">
                <a16:creationId xmlns:a16="http://schemas.microsoft.com/office/drawing/2014/main" id="{8A2990E2-43EE-4D77-BFA2-83C97BF8F6D5}"/>
              </a:ext>
            </a:extLst>
          </p:cNvPr>
          <p:cNvSpPr/>
          <p:nvPr/>
        </p:nvSpPr>
        <p:spPr>
          <a:xfrm>
            <a:off x="4508028" y="3432029"/>
            <a:ext cx="108704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3486">
              <a:defRPr/>
            </a:pPr>
            <a:r>
              <a:rPr lang="en-US" sz="800" kern="0" dirty="0">
                <a:solidFill>
                  <a:srgbClr val="000000"/>
                </a:solidFill>
                <a:latin typeface="EYInterstate Light" panose="02000506000000020004" pitchFamily="2" charset="0"/>
              </a:rPr>
              <a:t>Databricks Notebook</a:t>
            </a:r>
          </a:p>
          <a:p>
            <a:pPr defTabSz="913486">
              <a:defRPr/>
            </a:pPr>
            <a:r>
              <a:rPr lang="en-US" sz="800" kern="0" dirty="0">
                <a:solidFill>
                  <a:srgbClr val="000000"/>
                </a:solidFill>
                <a:latin typeface="EYInterstate Light" panose="02000506000000020004" pitchFamily="2" charset="0"/>
              </a:rPr>
              <a:t>Databricks Spark Jobs</a:t>
            </a:r>
          </a:p>
          <a:p>
            <a:pPr defTabSz="913486">
              <a:defRPr/>
            </a:pPr>
            <a:r>
              <a:rPr lang="en-US" sz="800" kern="0" dirty="0">
                <a:solidFill>
                  <a:srgbClr val="000000"/>
                </a:solidFill>
                <a:latin typeface="EYInterstate Light" panose="02000506000000020004" pitchFamily="2" charset="0"/>
              </a:rPr>
              <a:t>Pyspark/SQL</a:t>
            </a:r>
          </a:p>
        </p:txBody>
      </p:sp>
      <p:pic>
        <p:nvPicPr>
          <p:cNvPr id="176" name="Picture 6" descr="Databricks - Wikipedia">
            <a:extLst>
              <a:ext uri="{FF2B5EF4-FFF2-40B4-BE49-F238E27FC236}">
                <a16:creationId xmlns:a16="http://schemas.microsoft.com/office/drawing/2014/main" id="{74374F3F-83E7-4745-B725-BE3EE043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66" y="3400158"/>
            <a:ext cx="845259" cy="4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181">
            <a:extLst>
              <a:ext uri="{FF2B5EF4-FFF2-40B4-BE49-F238E27FC236}">
                <a16:creationId xmlns:a16="http://schemas.microsoft.com/office/drawing/2014/main" id="{36095085-C087-4634-9A12-10CC88FACA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46394" y="3053851"/>
            <a:ext cx="268975" cy="279683"/>
          </a:xfrm>
          <a:prstGeom prst="rect">
            <a:avLst/>
          </a:prstGeom>
        </p:spPr>
      </p:pic>
      <p:sp>
        <p:nvSpPr>
          <p:cNvPr id="264" name="Oval 48">
            <a:extLst>
              <a:ext uri="{FF2B5EF4-FFF2-40B4-BE49-F238E27FC236}">
                <a16:creationId xmlns:a16="http://schemas.microsoft.com/office/drawing/2014/main" id="{97FFE5DC-C734-4768-BAED-C360437F344B}"/>
              </a:ext>
            </a:extLst>
          </p:cNvPr>
          <p:cNvSpPr/>
          <p:nvPr/>
        </p:nvSpPr>
        <p:spPr>
          <a:xfrm>
            <a:off x="3124491" y="3505553"/>
            <a:ext cx="233002" cy="2330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4</a:t>
            </a:r>
          </a:p>
        </p:txBody>
      </p:sp>
      <p:sp>
        <p:nvSpPr>
          <p:cNvPr id="265" name="Oval 48">
            <a:extLst>
              <a:ext uri="{FF2B5EF4-FFF2-40B4-BE49-F238E27FC236}">
                <a16:creationId xmlns:a16="http://schemas.microsoft.com/office/drawing/2014/main" id="{5E9D33C3-34F2-4468-A8D4-ADCADD01F1CC}"/>
              </a:ext>
            </a:extLst>
          </p:cNvPr>
          <p:cNvSpPr/>
          <p:nvPr/>
        </p:nvSpPr>
        <p:spPr>
          <a:xfrm>
            <a:off x="8932642" y="1847935"/>
            <a:ext cx="233002" cy="2330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 anchorCtr="0"/>
          <a:lstStyle/>
          <a:p>
            <a:pPr algn="ctr" defTabSz="91394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1" kern="0" dirty="0">
                <a:solidFill>
                  <a:srgbClr val="333333"/>
                </a:solidFill>
                <a:latin typeface="EYInterstate" panose="02000503020000020004" pitchFamily="2" charset="0"/>
              </a:rPr>
              <a:t>5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49ED3FB-A515-4BC3-B242-7A8D5009384E}"/>
              </a:ext>
            </a:extLst>
          </p:cNvPr>
          <p:cNvSpPr txBox="1"/>
          <p:nvPr/>
        </p:nvSpPr>
        <p:spPr>
          <a:xfrm>
            <a:off x="10062790" y="1603572"/>
            <a:ext cx="1822388" cy="2906802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algn="ctr" defTabSz="913943">
              <a:spcAft>
                <a:spcPts val="600"/>
              </a:spcAft>
              <a:buClr>
                <a:srgbClr val="27ACAA"/>
              </a:buClr>
              <a:buSzPct val="70000"/>
            </a:pPr>
            <a:r>
              <a:rPr lang="en-IN" sz="1400" b="1" dirty="0">
                <a:solidFill>
                  <a:srgbClr val="2E2E38"/>
                </a:solidFill>
                <a:latin typeface="EYInterstate Light"/>
              </a:rPr>
              <a:t>Architecture Components</a:t>
            </a:r>
          </a:p>
          <a:p>
            <a:pPr marL="342900" indent="-3429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endParaRPr lang="en-IN" sz="1400" b="1" dirty="0">
              <a:solidFill>
                <a:srgbClr val="2E2E38"/>
              </a:solidFill>
              <a:latin typeface="EYInterstate Light"/>
            </a:endParaRP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Data Sources</a:t>
            </a: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Data Integration</a:t>
            </a: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Data Lake</a:t>
            </a: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Data Transformation &amp; Processing</a:t>
            </a: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Reporting Layer</a:t>
            </a:r>
          </a:p>
          <a:p>
            <a:pPr marL="228600" indent="-228600" defTabSz="913943">
              <a:spcAft>
                <a:spcPts val="600"/>
              </a:spcAft>
              <a:buClr>
                <a:srgbClr val="27ACAA"/>
              </a:buClr>
              <a:buSzPct val="70000"/>
              <a:buFont typeface="+mj-lt"/>
              <a:buAutoNum type="arabicPeriod"/>
            </a:pPr>
            <a:r>
              <a:rPr lang="en-IN" sz="1200" b="1" dirty="0">
                <a:solidFill>
                  <a:srgbClr val="2E2E38"/>
                </a:solidFill>
                <a:latin typeface="EYInterstate Light"/>
              </a:rPr>
              <a:t>Data Management &amp; Governance</a:t>
            </a:r>
          </a:p>
          <a:p>
            <a:pPr marL="356438" indent="-356438" defTabSz="913943"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  <a:buFont typeface="Arial" pitchFamily="34" charset="0"/>
              <a:buChar char="►"/>
            </a:pPr>
            <a:endParaRPr lang="en-IN" sz="999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20" name="Rounded Rectangle 273">
            <a:extLst>
              <a:ext uri="{FF2B5EF4-FFF2-40B4-BE49-F238E27FC236}">
                <a16:creationId xmlns:a16="http://schemas.microsoft.com/office/drawing/2014/main" id="{7DAC2314-CC4F-7132-2503-0E02FD15BBE2}"/>
              </a:ext>
            </a:extLst>
          </p:cNvPr>
          <p:cNvSpPr/>
          <p:nvPr/>
        </p:nvSpPr>
        <p:spPr>
          <a:xfrm>
            <a:off x="238076" y="1355235"/>
            <a:ext cx="1087503" cy="7244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accent5"/>
            </a:solidFill>
            <a:prstDash val="sys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STKaiti"/>
              <a:cs typeface="Calibri" panose="020F0502020204030204" pitchFamily="34" charset="0"/>
            </a:endParaRPr>
          </a:p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0">
              <a:solidFill>
                <a:schemeClr val="tx2">
                  <a:lumMod val="50000"/>
                </a:schemeClr>
              </a:solidFill>
              <a:latin typeface="Calibri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1" name="Rounded Rectangle 273">
            <a:extLst>
              <a:ext uri="{FF2B5EF4-FFF2-40B4-BE49-F238E27FC236}">
                <a16:creationId xmlns:a16="http://schemas.microsoft.com/office/drawing/2014/main" id="{84579D6C-5F60-E19D-C3F8-8081DE5F2716}"/>
              </a:ext>
            </a:extLst>
          </p:cNvPr>
          <p:cNvSpPr/>
          <p:nvPr/>
        </p:nvSpPr>
        <p:spPr>
          <a:xfrm>
            <a:off x="235029" y="2164912"/>
            <a:ext cx="1087503" cy="7244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accent5"/>
            </a:solidFill>
            <a:prstDash val="sys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STKaiti"/>
              <a:cs typeface="Calibri" panose="020F0502020204030204" pitchFamily="34" charset="0"/>
            </a:endParaRPr>
          </a:p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0">
              <a:solidFill>
                <a:schemeClr val="tx2">
                  <a:lumMod val="50000"/>
                </a:schemeClr>
              </a:solidFill>
              <a:latin typeface="Calibri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2" name="Rounded Rectangle 273">
            <a:extLst>
              <a:ext uri="{FF2B5EF4-FFF2-40B4-BE49-F238E27FC236}">
                <a16:creationId xmlns:a16="http://schemas.microsoft.com/office/drawing/2014/main" id="{BEC6D85E-BC5F-3282-B026-51963D5F5566}"/>
              </a:ext>
            </a:extLst>
          </p:cNvPr>
          <p:cNvSpPr/>
          <p:nvPr/>
        </p:nvSpPr>
        <p:spPr>
          <a:xfrm>
            <a:off x="238075" y="3213325"/>
            <a:ext cx="1087503" cy="7244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accent5"/>
            </a:solidFill>
            <a:prstDash val="sys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STKaiti"/>
              <a:cs typeface="Calibri" panose="020F0502020204030204" pitchFamily="34" charset="0"/>
            </a:endParaRPr>
          </a:p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0">
              <a:solidFill>
                <a:schemeClr val="tx2">
                  <a:lumMod val="50000"/>
                </a:schemeClr>
              </a:solidFill>
              <a:latin typeface="Calibri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3" name="Rounded Rectangle 273">
            <a:extLst>
              <a:ext uri="{FF2B5EF4-FFF2-40B4-BE49-F238E27FC236}">
                <a16:creationId xmlns:a16="http://schemas.microsoft.com/office/drawing/2014/main" id="{7F9A854B-2955-B4E1-6701-15C394C4DBDB}"/>
              </a:ext>
            </a:extLst>
          </p:cNvPr>
          <p:cNvSpPr/>
          <p:nvPr/>
        </p:nvSpPr>
        <p:spPr>
          <a:xfrm>
            <a:off x="215979" y="4089512"/>
            <a:ext cx="1087503" cy="7244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accent5"/>
            </a:solidFill>
            <a:prstDash val="sys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STKaiti"/>
              <a:cs typeface="Calibri" panose="020F0502020204030204" pitchFamily="34" charset="0"/>
            </a:endParaRPr>
          </a:p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0">
              <a:solidFill>
                <a:schemeClr val="tx2">
                  <a:lumMod val="50000"/>
                </a:schemeClr>
              </a:solidFill>
              <a:latin typeface="Calibri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4" name="Rounded Rectangle 273">
            <a:extLst>
              <a:ext uri="{FF2B5EF4-FFF2-40B4-BE49-F238E27FC236}">
                <a16:creationId xmlns:a16="http://schemas.microsoft.com/office/drawing/2014/main" id="{832F3AC0-F096-1CBC-8903-EC6BBD2F0AA9}"/>
              </a:ext>
            </a:extLst>
          </p:cNvPr>
          <p:cNvSpPr/>
          <p:nvPr/>
        </p:nvSpPr>
        <p:spPr>
          <a:xfrm>
            <a:off x="212142" y="5042634"/>
            <a:ext cx="1087503" cy="72442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accent5"/>
            </a:solidFill>
            <a:prstDash val="sysDash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/>
              <a:ea typeface="STKaiti"/>
              <a:cs typeface="Calibri" panose="020F0502020204030204" pitchFamily="34" charset="0"/>
            </a:endParaRPr>
          </a:p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0">
              <a:solidFill>
                <a:schemeClr val="tx2">
                  <a:lumMod val="50000"/>
                </a:schemeClr>
              </a:solidFill>
              <a:latin typeface="Calibri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EC286A3C-7A07-E543-A334-6764032E5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968" y="1523994"/>
            <a:ext cx="11730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STKaiti"/>
                <a:cs typeface="Calibri" panose="020F0502020204030204" pitchFamily="34" charset="0"/>
              </a:rPr>
              <a:t>Relational / Operation Data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40365471-1A06-45A0-FCCD-F412DDAFC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67" y="2400879"/>
            <a:ext cx="117307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STKaiti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C026D865-25EA-A298-038E-6527B0A1B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55" y="3412590"/>
            <a:ext cx="117307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STKaiti"/>
                <a:cs typeface="Calibri" panose="020F0502020204030204" pitchFamily="34" charset="0"/>
              </a:rPr>
              <a:t>Mainframe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D7D40BE5-D9A0-8D06-041C-E8322E57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65" y="4257408"/>
            <a:ext cx="117307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STKaiti"/>
                <a:cs typeface="Calibri" panose="020F0502020204030204" pitchFamily="34" charset="0"/>
              </a:rPr>
              <a:t>Event Stream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566580C3-075D-442C-5A06-011FE061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59" y="5146562"/>
            <a:ext cx="117307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/>
                <a:ea typeface="STKaiti"/>
                <a:cs typeface="Calibri" panose="020F0502020204030204" pitchFamily="34" charset="0"/>
              </a:rPr>
              <a:t>API’s</a:t>
            </a:r>
          </a:p>
        </p:txBody>
      </p:sp>
      <p:pic>
        <p:nvPicPr>
          <p:cNvPr id="31" name="Picture 84" descr="Databricks · GitHub">
            <a:extLst>
              <a:ext uri="{FF2B5EF4-FFF2-40B4-BE49-F238E27FC236}">
                <a16:creationId xmlns:a16="http://schemas.microsoft.com/office/drawing/2014/main" id="{A5ECE45C-61D4-EA2A-51E4-D4BE8DD9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99" y="3188053"/>
            <a:ext cx="476259" cy="48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Rectangle 9540">
            <a:extLst>
              <a:ext uri="{FF2B5EF4-FFF2-40B4-BE49-F238E27FC236}">
                <a16:creationId xmlns:a16="http://schemas.microsoft.com/office/drawing/2014/main" id="{F214F54B-6FC3-74A8-8E6B-FF2827A82D66}"/>
              </a:ext>
            </a:extLst>
          </p:cNvPr>
          <p:cNvSpPr/>
          <p:nvPr/>
        </p:nvSpPr>
        <p:spPr>
          <a:xfrm>
            <a:off x="1851613" y="3737644"/>
            <a:ext cx="689891" cy="61555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>
            <a:spAutoFit/>
          </a:bodyPr>
          <a:lstStyle/>
          <a:p>
            <a:pPr algn="ctr"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ADF </a:t>
            </a:r>
          </a:p>
          <a:p>
            <a:pPr algn="ctr" defTabSz="913486">
              <a:defRPr/>
            </a:pPr>
            <a:r>
              <a:rPr lang="en-US" sz="800" b="1" kern="0" dirty="0">
                <a:solidFill>
                  <a:srgbClr val="000000"/>
                </a:solidFill>
                <a:latin typeface="EYInterstate Light"/>
              </a:rPr>
              <a:t>Databricks Autoloader for real-time Processing</a:t>
            </a:r>
          </a:p>
        </p:txBody>
      </p:sp>
    </p:spTree>
    <p:extLst>
      <p:ext uri="{BB962C8B-B14F-4D97-AF65-F5344CB8AC3E}">
        <p14:creationId xmlns:p14="http://schemas.microsoft.com/office/powerpoint/2010/main" val="107884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FB3F-8EED-4C9D-6004-FFC3C98C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87325"/>
            <a:ext cx="11668125" cy="658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Databricks Lakehouse Architecture is a comprehensive framework for managing and processing data, enabling organizations to derive valuable insights. The architecture seamlessly integrates various data sources, processes data in real-time and batch, and organizes it into distinct layers for efficient analytics.</a:t>
            </a:r>
          </a:p>
          <a:p>
            <a:pPr marL="0" indent="0">
              <a:buNone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Relational DBs, event streams, APIs, mainframes, and files serve as diverse sources, ensuring comprehensive data coverage.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Integration Layer: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Azure Data Factory (ADF) is employed for batch processing, while Databricks Autoloader handles real-time data, ensuring flexibility in managing data processing workflows.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Layer (Azure ADLS):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Azure Data Lake Storage (ADLS) functions as the landing layer, efficiently storing raw data in its native format.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Bronze Layer 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the Bronze layer, raw data is preserved without modification, providing a historical record and facilitating traceability.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Silver Layer 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Data undergoes cleansing and quality checks in the Silver layer, ensuring accuracy and reliability. Duplicate checks and other transformations enhance data integrity.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Layer 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Aggregations and advanced processing occur in the Gold layer, where data is refined for analytics and reporting. This layer facilitates efficient querying and analysis.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Reporting:</a:t>
            </a:r>
            <a:b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The final layer focuses on generating insightful reports, leveraging the refined data from the Gold layer. Users can derive meaningful business intelligence and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2005060398"/>
      </p:ext>
    </p:extLst>
  </p:cSld>
  <p:clrMapOvr>
    <a:masterClrMapping/>
  </p:clrMapOvr>
</p:sld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rgbClr val="808080"/>
          </a:solidFill>
          <a:prstDash val="lgDash"/>
        </a:ln>
        <a:effectLst/>
      </a:spPr>
      <a:bodyPr rtlCol="0" anchor="t" anchorCtr="0"/>
      <a:lstStyle>
        <a:defPPr algn="ctr">
          <a:defRPr sz="1200" kern="0">
            <a:solidFill>
              <a:srgbClr val="000000"/>
            </a:solidFill>
          </a:defRPr>
        </a:defPPr>
      </a:lst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EY light background">
  <a:themeElements>
    <a:clrScheme name="Custom 3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FFE600"/>
      </a:accent1>
      <a:accent2>
        <a:srgbClr val="7F7F7F"/>
      </a:accent2>
      <a:accent3>
        <a:srgbClr val="7F7300"/>
      </a:accent3>
      <a:accent4>
        <a:srgbClr val="262626"/>
      </a:accent4>
      <a:accent5>
        <a:srgbClr val="BFBFBF"/>
      </a:accent5>
      <a:accent6>
        <a:srgbClr val="D8D8D8"/>
      </a:accent6>
      <a:hlink>
        <a:srgbClr val="FFE600"/>
      </a:hlink>
      <a:folHlink>
        <a:srgbClr val="7F7F7F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rgbClr val="808080"/>
          </a:solidFill>
          <a:prstDash val="lgDash"/>
        </a:ln>
        <a:effectLst/>
      </a:spPr>
      <a:bodyPr rtlCol="0" anchor="t" anchorCtr="0"/>
      <a:lstStyle>
        <a:defPPr algn="ctr">
          <a:defRPr sz="1200" kern="0">
            <a:solidFill>
              <a:srgbClr val="000000"/>
            </a:solidFill>
          </a:defRPr>
        </a:defPPr>
      </a:lst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0c908b1-f277-4340-90a9-4611d0b0f078">
      <Value>328</Value>
      <Value>305</Value>
      <Value>232</Value>
    </TaxCatchAll>
    <Submitter xmlns="dc38b8e5-2fa2-4a43-b549-04dca8a37cc5">
      <UserInfo>
        <DisplayName>Manohar Venkatanarayanan</DisplayName>
        <AccountId>6722</AccountId>
        <AccountType/>
      </UserInfo>
    </Submitter>
    <Topic0 xmlns="dc38b8e5-2fa2-4a43-b549-04dca8a37cc5" xsi:nil="true"/>
    <nd220b0f88c7414eaccaaa654f0ab924 xmlns="dc38b8e5-2fa2-4a43-b549-04dca8a37cc5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</TermName>
          <TermId xmlns="http://schemas.microsoft.com/office/infopath/2007/PartnerControls">b5389bee-d075-4c0a-8faa-8b4e3dc80e6d</TermId>
        </TermInfo>
      </Terms>
    </nd220b0f88c7414eaccaaa654f0ab924>
    <hd89b9e2b4a44dcbb959eb602893aa62 xmlns="dc38b8e5-2fa2-4a43-b549-04dca8a37cc5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Architecture</TermName>
          <TermId xmlns="http://schemas.microsoft.com/office/infopath/2007/PartnerControls">f0277fad-2665-4351-87d5-f3f5440cf643</TermId>
        </TermInfo>
      </Terms>
    </hd89b9e2b4a44dcbb959eb602893aa62>
    <Keywords_x002f_ProjectType xmlns="dc38b8e5-2fa2-4a43-b549-04dca8a37cc5" xsi:nil="true"/>
    <e384a6f44bcc49b489bbe922565ae3c7 xmlns="dc38b8e5-2fa2-4a43-b549-04dca8a37cc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Asia-Pacific</TermName>
          <TermId xmlns="http://schemas.microsoft.com/office/infopath/2007/PartnerControls">01cb38cc-a40b-4721-99f8-e9e060ac62d3</TermId>
        </TermInfo>
      </Terms>
    </e384a6f44bcc49b489bbe922565ae3c7>
    <ScoreApproved xmlns="dc38b8e5-2fa2-4a43-b549-04dca8a37cc5" xsi:nil="true"/>
    <Other_x002d_Technology xmlns="dc38b8e5-2fa2-4a43-b549-04dca8a37cc5" xsi:nil="true"/>
    <TaxCatchAllLabel xmlns="50c908b1-f277-4340-90a9-4611d0b0f078" xsi:nil="true"/>
    <Contact xmlns="dc38b8e5-2fa2-4a43-b549-04dca8a37cc5">
      <UserInfo>
        <DisplayName>Sherry Job</DisplayName>
        <AccountId>9633</AccountId>
        <AccountType/>
      </UserInfo>
      <UserInfo>
        <DisplayName>Manohar Venkatanarayanan</DisplayName>
        <AccountId>6722</AccountId>
        <AccountType/>
      </UserInfo>
    </Contact>
    <FiscalYear xmlns="dc38b8e5-2fa2-4a43-b549-04dca8a37cc5" xsi:nil="true"/>
    <Content_x0020_type xmlns="dc38b8e5-2fa2-4a43-b549-04dca8a37cc5">PoV</Content_x0020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A667F962CB3B459B0879D56D698F2F" ma:contentTypeVersion="67" ma:contentTypeDescription="Create a new document." ma:contentTypeScope="" ma:versionID="c6f05f6ee696b0065870f027c4187f56">
  <xsd:schema xmlns:xsd="http://www.w3.org/2001/XMLSchema" xmlns:xs="http://www.w3.org/2001/XMLSchema" xmlns:p="http://schemas.microsoft.com/office/2006/metadata/properties" xmlns:ns2="dc38b8e5-2fa2-4a43-b549-04dca8a37cc5" xmlns:ns3="50c908b1-f277-4340-90a9-4611d0b0f078" xmlns:ns4="83e018c6-ed57-4bcb-ac1a-1c200ac2e2e1" targetNamespace="http://schemas.microsoft.com/office/2006/metadata/properties" ma:root="true" ma:fieldsID="8b79578a036bef4d6e59e24116fc6447" ns2:_="" ns3:_="" ns4:_="">
    <xsd:import namespace="dc38b8e5-2fa2-4a43-b549-04dca8a37cc5"/>
    <xsd:import namespace="50c908b1-f277-4340-90a9-4611d0b0f078"/>
    <xsd:import namespace="83e018c6-ed57-4bcb-ac1a-1c200ac2e2e1"/>
    <xsd:element name="properties">
      <xsd:complexType>
        <xsd:sequence>
          <xsd:element name="documentManagement">
            <xsd:complexType>
              <xsd:all>
                <xsd:element ref="ns2:Contact" minOccurs="0"/>
                <xsd:element ref="ns2:Content_x0020_type" minOccurs="0"/>
                <xsd:element ref="ns2:Other_x002d_Technology" minOccurs="0"/>
                <xsd:element ref="ns2:Keywords_x002f_ProjectType" minOccurs="0"/>
                <xsd:element ref="ns2:FiscalYea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3:TaxCatchAllLabel" minOccurs="0"/>
                <xsd:element ref="ns2:Topic0" minOccurs="0"/>
                <xsd:element ref="ns2:MediaServiceMetadata" minOccurs="0"/>
                <xsd:element ref="ns2:hd89b9e2b4a44dcbb959eb602893aa62" minOccurs="0"/>
                <xsd:element ref="ns2:MediaServiceFastMetadata" minOccurs="0"/>
                <xsd:element ref="ns2:e384a6f44bcc49b489bbe922565ae3c7" minOccurs="0"/>
                <xsd:element ref="ns4:SharedWithUsers" minOccurs="0"/>
                <xsd:element ref="ns2:nd220b0f88c7414eaccaaa654f0ab924" minOccurs="0"/>
                <xsd:element ref="ns4:SharedWithDetails" minOccurs="0"/>
                <xsd:element ref="ns2:MediaServiceDateTaken" minOccurs="0"/>
                <xsd:element ref="ns2:Submitter" minOccurs="0"/>
                <xsd:element ref="ns2:ScoreApproved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8b8e5-2fa2-4a43-b549-04dca8a37cc5" elementFormDefault="qualified">
    <xsd:import namespace="http://schemas.microsoft.com/office/2006/documentManagement/types"/>
    <xsd:import namespace="http://schemas.microsoft.com/office/infopath/2007/PartnerControls"/>
    <xsd:element name="Contact" ma:index="1" nillable="true" ma:displayName="Contact/Author" ma:format="Dropdown" ma:list="UserInfo" ma:SharePointGroup="0" ma:internalName="Contact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_x0020_type" ma:index="5" nillable="true" ma:displayName="Content type" ma:format="Dropdown" ma:internalName="Content_x0020_type">
      <xsd:simpleType>
        <xsd:restriction base="dms:Choice">
          <xsd:enumeration value="Credential"/>
          <xsd:enumeration value="Informal Training"/>
          <xsd:enumeration value="Proposal"/>
          <xsd:enumeration value="Case study"/>
          <xsd:enumeration value="Template"/>
          <xsd:enumeration value="Assets accelerators solutions"/>
          <xsd:enumeration value="Knowledge sharing content"/>
          <xsd:enumeration value="PoC"/>
          <xsd:enumeration value="PoV"/>
          <xsd:enumeration value="Whitepaper"/>
          <xsd:enumeration value="Playbook"/>
          <xsd:enumeration value="Cheat Sheet"/>
          <xsd:enumeration value="Best Practices"/>
          <xsd:enumeration value="Capability Pack"/>
        </xsd:restriction>
      </xsd:simpleType>
    </xsd:element>
    <xsd:element name="Other_x002d_Technology" ma:index="6" nillable="true" ma:displayName="Other-Technology" ma:format="Dropdown" ma:internalName="Other_x002d_Technology" ma:readOnly="false">
      <xsd:simpleType>
        <xsd:restriction base="dms:Note">
          <xsd:maxLength value="255"/>
        </xsd:restriction>
      </xsd:simpleType>
    </xsd:element>
    <xsd:element name="Keywords_x002f_ProjectType" ma:index="7" nillable="true" ma:displayName="Keywords/Project Type" ma:format="Dropdown" ma:internalName="Keywords_x002f_ProjectType" ma:readOnly="false">
      <xsd:simpleType>
        <xsd:restriction base="dms:Text">
          <xsd:maxLength value="255"/>
        </xsd:restriction>
      </xsd:simpleType>
    </xsd:element>
    <xsd:element name="FiscalYear" ma:index="8" nillable="true" ma:displayName="Fiscal Year" ma:format="Dropdown" ma:hidden="true" ma:internalName="FiscalYear" ma:readOnly="false">
      <xsd:simpleType>
        <xsd:restriction base="dms:Choice">
          <xsd:enumeration value="FY20"/>
          <xsd:enumeration value="FY21"/>
          <xsd:enumeration value="FY22"/>
        </xsd:restriction>
      </xsd:simpleType>
    </xsd:element>
    <xsd:element name="MediaLengthInSeconds" ma:index="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Topic0" ma:index="25" nillable="true" ma:displayName="Topic" ma:format="Dropdown" ma:hidden="true" ma:internalName="Topic0" ma:readOnly="false">
      <xsd:simpleType>
        <xsd:restriction base="dms:Text">
          <xsd:maxLength value="255"/>
        </xsd:restriction>
      </xsd:simpleType>
    </xsd:element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hd89b9e2b4a44dcbb959eb602893aa62" ma:index="27" nillable="true" ma:taxonomy="true" ma:internalName="hd89b9e2b4a44dcbb959eb602893aa62" ma:taxonomyFieldName="Technology_x002f_Competency" ma:displayName="Technology/Competency" ma:default="" ma:fieldId="{1d89b9e2-b4a4-4dcb-b959-eb602893aa62}" ma:taxonomyMulti="true" ma:sspId="33ef62f9-2e07-484b-bd79-00aec90129fe" ma:termSetId="788eab71-c31c-46f7-8917-3433d05832b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FastMetadata" ma:index="28" nillable="true" ma:displayName="MediaServiceFastMetadata" ma:hidden="true" ma:internalName="MediaServiceFastMetadata" ma:readOnly="true">
      <xsd:simpleType>
        <xsd:restriction base="dms:Note"/>
      </xsd:simpleType>
    </xsd:element>
    <xsd:element name="e384a6f44bcc49b489bbe922565ae3c7" ma:index="29" nillable="true" ma:taxonomy="true" ma:internalName="e384a6f44bcc49b489bbe922565ae3c7" ma:taxonomyFieldName="Region" ma:displayName="Region" ma:default="" ma:fieldId="{e384a6f4-4bcc-49b4-89bb-e922565ae3c7}" ma:taxonomyMulti="true" ma:sspId="33ef62f9-2e07-484b-bd79-00aec90129fe" ma:termSetId="0646db5d-1b98-4675-8473-78bf8f2361b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d220b0f88c7414eaccaaa654f0ab924" ma:index="31" nillable="true" ma:taxonomy="true" ma:internalName="nd220b0f88c7414eaccaaa654f0ab924" ma:taxonomyFieldName="Sector0" ma:displayName="Sector" ma:default="" ma:fieldId="{7d220b0f-88c7-414e-acca-aa654f0ab924}" ma:taxonomyMulti="true" ma:sspId="33ef62f9-2e07-484b-bd79-00aec90129fe" ma:termSetId="2acf2a80-5791-4b3b-bd95-04ad98a6308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DateTaken" ma:index="33" nillable="true" ma:displayName="MediaServiceDateTaken" ma:hidden="true" ma:internalName="MediaServiceDateTaken" ma:readOnly="true">
      <xsd:simpleType>
        <xsd:restriction base="dms:Text"/>
      </xsd:simpleType>
    </xsd:element>
    <xsd:element name="Submitter" ma:index="34" nillable="true" ma:displayName="Submitter" ma:format="Dropdown" ma:list="UserInfo" ma:SharePointGroup="0" ma:internalName="Submitt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coreApproved" ma:index="35" nillable="true" ma:displayName="Score Approved" ma:format="Dropdown" ma:internalName="ScoreApproved">
      <xsd:simpleType>
        <xsd:restriction base="dms:Choice">
          <xsd:enumeration value="Yes"/>
          <xsd:enumeration value="No"/>
        </xsd:restriction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08b1-f277-4340-90a9-4611d0b0f078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ed1a2826-d615-42ff-a103-a9a865df1f04}" ma:internalName="TaxCatchAll" ma:readOnly="false" ma:showField="CatchAllData" ma:web="83e018c6-ed57-4bcb-ac1a-1c200ac2e2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3" nillable="true" ma:displayName="Taxonomy Catch All Column1" ma:hidden="true" ma:list="{ed1a2826-d615-42ff-a103-a9a865df1f04}" ma:internalName="TaxCatchAllLabel" ma:readOnly="false" ma:showField="CatchAllDataLabel" ma:web="83e018c6-ed57-4bcb-ac1a-1c200ac2e2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e018c6-ed57-4bcb-ac1a-1c200ac2e2e1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2" nillable="true" ma:displayName="Shared With Details" ma:hidden="true" ma:internalName="SharedWithDetail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EB504C-E674-4883-A39A-31BACEFD7DC6}">
  <ds:schemaRefs>
    <ds:schemaRef ds:uri="http://schemas.microsoft.com/office/infopath/2007/PartnerControls"/>
    <ds:schemaRef ds:uri="4193b1b6-9c5e-4a51-9dd6-345d2b6e47bc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cc31be9b-1d2a-42d5-8e1d-6609e30d5ba9"/>
    <ds:schemaRef ds:uri="http://schemas.microsoft.com/office/2006/metadata/properties"/>
    <ds:schemaRef ds:uri="http://purl.org/dc/elements/1.1/"/>
    <ds:schemaRef ds:uri="50c908b1-f277-4340-90a9-4611d0b0f078"/>
    <ds:schemaRef ds:uri="dc38b8e5-2fa2-4a43-b549-04dca8a37cc5"/>
  </ds:schemaRefs>
</ds:datastoreItem>
</file>

<file path=customXml/itemProps2.xml><?xml version="1.0" encoding="utf-8"?>
<ds:datastoreItem xmlns:ds="http://schemas.openxmlformats.org/officeDocument/2006/customXml" ds:itemID="{15FEDAF9-30F3-46D0-8FA0-58A0F8677C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38b8e5-2fa2-4a43-b549-04dca8a37cc5"/>
    <ds:schemaRef ds:uri="50c908b1-f277-4340-90a9-4611d0b0f078"/>
    <ds:schemaRef ds:uri="83e018c6-ed57-4bcb-ac1a-1c200ac2e2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ED7471-215B-4C6B-98F3-84D6330D27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428</Words>
  <Application>Microsoft Office PowerPoint</Application>
  <PresentationFormat>Widescreen</PresentationFormat>
  <Paragraphs>85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Arial</vt:lpstr>
      <vt:lpstr>Calibri</vt:lpstr>
      <vt:lpstr>EYInterstate</vt:lpstr>
      <vt:lpstr>EYInterstate Light</vt:lpstr>
      <vt:lpstr>EYInterstate-Light</vt:lpstr>
      <vt:lpstr>Trebuchet MS</vt:lpstr>
      <vt:lpstr>Wingdings 3</vt:lpstr>
      <vt:lpstr>EY light background</vt:lpstr>
      <vt:lpstr>1_EY light background</vt:lpstr>
      <vt:lpstr>2_EY light background</vt:lpstr>
      <vt:lpstr>Facet</vt:lpstr>
      <vt:lpstr>High level architecture of a Modern Data and Analytics Platform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Sherry Job</dc:creator>
  <cp:keywords/>
  <cp:lastModifiedBy>Azmeera Raju</cp:lastModifiedBy>
  <cp:revision>30</cp:revision>
  <dcterms:created xsi:type="dcterms:W3CDTF">2023-06-15T12:49:31Z</dcterms:created>
  <dcterms:modified xsi:type="dcterms:W3CDTF">2023-12-08T12:45:41Z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0x0101008FA667F962CB3B459B0879D56D698F2F</vt:lpwstr>
  </property>
  <property fmtid="{D5CDD505-2E9C-101B-9397-08002B2CF9AE}" pid="3" name="MediaServiceImageTags">
    <vt:lpwstr/>
  </property>
  <property fmtid="{D5CDD505-2E9C-101B-9397-08002B2CF9AE}" pid="4" name="Region">
    <vt:lpwstr>232;#Asia-Pacific|01cb38cc-a40b-4721-99f8-e9e060ac62d3</vt:lpwstr>
  </property>
  <property fmtid="{D5CDD505-2E9C-101B-9397-08002B2CF9AE}" pid="5" name="Competencies">
    <vt:lpwstr>305;#Data Architecture|f0277fad-2665-4351-87d5-f3f5440cf643</vt:lpwstr>
  </property>
  <property fmtid="{D5CDD505-2E9C-101B-9397-08002B2CF9AE}" pid="6" name="Sector">
    <vt:lpwstr>328;#Technology|b5389bee-d075-4c0a-8faa-8b4e3dc80e6d</vt:lpwstr>
  </property>
  <property fmtid="{D5CDD505-2E9C-101B-9397-08002B2CF9AE}" pid="7" name="SubmitterStatus">
    <vt:lpwstr>Not started</vt:lpwstr>
  </property>
  <property fmtid="{D5CDD505-2E9C-101B-9397-08002B2CF9AE}" pid="8" name="Sanitizationstatus">
    <vt:lpwstr>Not started</vt:lpwstr>
  </property>
  <property fmtid="{D5CDD505-2E9C-101B-9397-08002B2CF9AE}" pid="9" name="b890c27654804204831822024aa1aa23">
    <vt:lpwstr>Technology|b5389bee-d075-4c0a-8faa-8b4e3dc80e6d</vt:lpwstr>
  </property>
  <property fmtid="{D5CDD505-2E9C-101B-9397-08002B2CF9AE}" pid="10" name="f5cb259829eb4dc98ee719d2a2c5887d">
    <vt:lpwstr>Asia-Pacific|01cb38cc-a40b-4721-99f8-e9e060ac62d3</vt:lpwstr>
  </property>
  <property fmtid="{D5CDD505-2E9C-101B-9397-08002B2CF9AE}" pid="11" name="Sanitizationpointofcontact">
    <vt:lpwstr/>
  </property>
  <property fmtid="{D5CDD505-2E9C-101B-9397-08002B2CF9AE}" pid="12" name="Contenttype0">
    <vt:lpwstr>PoV</vt:lpwstr>
  </property>
  <property fmtid="{D5CDD505-2E9C-101B-9397-08002B2CF9AE}" pid="13" name="Approvername">
    <vt:lpwstr>8694;#Prashant Gupta</vt:lpwstr>
  </property>
  <property fmtid="{D5CDD505-2E9C-101B-9397-08002B2CF9AE}" pid="14" name="Contact/Author">
    <vt:lpwstr>9633;#Sherry Job;#6722;#Manohar Venkatanarayanan</vt:lpwstr>
  </property>
  <property fmtid="{D5CDD505-2E9C-101B-9397-08002B2CF9AE}" pid="15" name="Approvalstatus">
    <vt:lpwstr>Approved to publish</vt:lpwstr>
  </property>
  <property fmtid="{D5CDD505-2E9C-101B-9397-08002B2CF9AE}" pid="16" name="o518a7ff32be4efc9a9b0dd67a77ab09">
    <vt:lpwstr>Data Architecture|f0277fad-2665-4351-87d5-f3f5440cf643</vt:lpwstr>
  </property>
  <property fmtid="{D5CDD505-2E9C-101B-9397-08002B2CF9AE}" pid="17" name="Technology/Competency">
    <vt:lpwstr>305;#Data Architecture|f0277fad-2665-4351-87d5-f3f5440cf643</vt:lpwstr>
  </property>
  <property fmtid="{D5CDD505-2E9C-101B-9397-08002B2CF9AE}" pid="18" name="b4187e12891e46deb4d240a4b28bdb90">
    <vt:lpwstr/>
  </property>
  <property fmtid="{D5CDD505-2E9C-101B-9397-08002B2CF9AE}" pid="19" name="ContentLanguage">
    <vt:lpwstr/>
  </property>
  <property fmtid="{D5CDD505-2E9C-101B-9397-08002B2CF9AE}" pid="20" name="Sector0">
    <vt:lpwstr>328;#Technology|b5389bee-d075-4c0a-8faa-8b4e3dc80e6d</vt:lpwstr>
  </property>
</Properties>
</file>